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81" r:id="rId18"/>
    <p:sldId id="282" r:id="rId19"/>
    <p:sldId id="283" r:id="rId20"/>
    <p:sldId id="284" r:id="rId21"/>
    <p:sldId id="285" r:id="rId22"/>
    <p:sldId id="286" r:id="rId23"/>
    <p:sldId id="274" r:id="rId24"/>
    <p:sldId id="275" r:id="rId25"/>
    <p:sldId id="276" r:id="rId26"/>
    <p:sldId id="279" r:id="rId27"/>
    <p:sldId id="277" r:id="rId28"/>
    <p:sldId id="280"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8"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80EA3-C167-4D34-8CCE-3AD6F190933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A5BDEDE-963E-45E5-A53E-456489CCB5DE}">
      <dgm:prSet phldrT="[Text]" custT="1"/>
      <dgm:spPr/>
      <dgm:t>
        <a:bodyPr/>
        <a:lstStyle/>
        <a:p>
          <a:pPr rtl="0"/>
          <a:r>
            <a:rPr kumimoji="0" lang="en-US" altLang="en-US" sz="1600" b="0" i="0" u="none" strike="noStrike" cap="none" spc="0" normalizeH="0" baseline="0" noProof="0" dirty="0">
              <a:ln>
                <a:noFill/>
              </a:ln>
              <a:solidFill>
                <a:schemeClr val="bg1"/>
              </a:solidFill>
              <a:effectLst/>
              <a:uLnTx/>
              <a:uFillTx/>
              <a:latin typeface="Calibri"/>
              <a:ea typeface="+mn-ea"/>
              <a:cs typeface="Arial" pitchFamily="34" charset="0"/>
            </a:rPr>
            <a:t>Known risks and opportunities may</a:t>
          </a:r>
          <a:r>
            <a:rPr kumimoji="0" lang="en-US" altLang="en-US" sz="1600" b="0" i="0" u="none" strike="noStrike" cap="none" spc="0" normalizeH="0" noProof="0" dirty="0">
              <a:ln>
                <a:noFill/>
              </a:ln>
              <a:solidFill>
                <a:schemeClr val="bg1"/>
              </a:solidFill>
              <a:effectLst/>
              <a:uLnTx/>
              <a:uFillTx/>
              <a:latin typeface="Calibri"/>
              <a:ea typeface="+mn-ea"/>
              <a:cs typeface="Arial" pitchFamily="34" charset="0"/>
            </a:rPr>
            <a:t> be realized</a:t>
          </a:r>
          <a:endParaRPr lang="en-US" sz="1600" dirty="0">
            <a:solidFill>
              <a:schemeClr val="bg1"/>
            </a:solidFill>
          </a:endParaRPr>
        </a:p>
      </dgm:t>
    </dgm:pt>
    <dgm:pt modelId="{1123B9F2-E0AA-445E-BC23-6072B2970A52}" type="parTrans" cxnId="{3812FCF3-5E01-43EC-B1AA-7C922F570B7A}">
      <dgm:prSet/>
      <dgm:spPr/>
      <dgm:t>
        <a:bodyPr/>
        <a:lstStyle/>
        <a:p>
          <a:endParaRPr lang="en-US" sz="2400"/>
        </a:p>
      </dgm:t>
    </dgm:pt>
    <dgm:pt modelId="{35420C6B-D341-40AC-B1B6-41764680C9ED}" type="sibTrans" cxnId="{3812FCF3-5E01-43EC-B1AA-7C922F570B7A}">
      <dgm:prSet/>
      <dgm:spPr/>
      <dgm:t>
        <a:bodyPr/>
        <a:lstStyle/>
        <a:p>
          <a:endParaRPr lang="en-US" sz="2400"/>
        </a:p>
      </dgm:t>
    </dgm:pt>
    <dgm:pt modelId="{9E4866A2-25A0-49E5-B75A-D59989ED1D4E}">
      <dgm:prSet custT="1"/>
      <dgm:spPr/>
      <dgm:t>
        <a:bodyPr/>
        <a:lstStyle/>
        <a:p>
          <a:pPr rtl="0"/>
          <a:r>
            <a:rPr lang="en-US" altLang="en-US" sz="1600" baseline="0" dirty="0">
              <a:latin typeface="Calibri"/>
            </a:rPr>
            <a:t>Unknow</a:t>
          </a:r>
          <a:r>
            <a:rPr lang="en-US" altLang="en-US" sz="1600" dirty="0">
              <a:latin typeface="Calibri"/>
            </a:rPr>
            <a:t>n risks and opportunities may be realized</a:t>
          </a:r>
        </a:p>
      </dgm:t>
    </dgm:pt>
    <dgm:pt modelId="{6BF42604-433A-4434-B781-6A2BAEEEAF32}" type="parTrans" cxnId="{0B5F522B-878C-4BF6-89AD-BDC02F9F085B}">
      <dgm:prSet/>
      <dgm:spPr/>
      <dgm:t>
        <a:bodyPr/>
        <a:lstStyle/>
        <a:p>
          <a:endParaRPr lang="en-US" sz="2400"/>
        </a:p>
      </dgm:t>
    </dgm:pt>
    <dgm:pt modelId="{0B237BFC-9C5A-4101-922A-BB2E2BF5195B}" type="sibTrans" cxnId="{0B5F522B-878C-4BF6-89AD-BDC02F9F085B}">
      <dgm:prSet/>
      <dgm:spPr/>
      <dgm:t>
        <a:bodyPr/>
        <a:lstStyle/>
        <a:p>
          <a:endParaRPr lang="en-US" sz="2400"/>
        </a:p>
      </dgm:t>
    </dgm:pt>
    <dgm:pt modelId="{A7DDC47D-72E0-48B2-988D-EBACDCF0505C}">
      <dgm:prSet custT="1"/>
      <dgm:spPr/>
      <dgm:t>
        <a:bodyPr/>
        <a:lstStyle/>
        <a:p>
          <a:pPr rtl="0"/>
          <a:r>
            <a:rPr lang="en-US" altLang="en-US" sz="1600" dirty="0">
              <a:latin typeface="Calibri"/>
            </a:rPr>
            <a:t>Known risks and opportunities may create new unknown risks and opportunities</a:t>
          </a:r>
        </a:p>
      </dgm:t>
    </dgm:pt>
    <dgm:pt modelId="{3FC4BA4F-DBBA-4B9E-AEE3-94B1C51C6156}" type="parTrans" cxnId="{C2E1784B-85AF-4302-B514-9D71A0FAC306}">
      <dgm:prSet/>
      <dgm:spPr/>
      <dgm:t>
        <a:bodyPr/>
        <a:lstStyle/>
        <a:p>
          <a:endParaRPr lang="en-US" sz="2400"/>
        </a:p>
      </dgm:t>
    </dgm:pt>
    <dgm:pt modelId="{951164BC-CE35-4758-9019-B22E2BCC9C92}" type="sibTrans" cxnId="{C2E1784B-85AF-4302-B514-9D71A0FAC306}">
      <dgm:prSet/>
      <dgm:spPr/>
      <dgm:t>
        <a:bodyPr/>
        <a:lstStyle/>
        <a:p>
          <a:endParaRPr lang="en-US" sz="2400"/>
        </a:p>
      </dgm:t>
    </dgm:pt>
    <dgm:pt modelId="{DCB73D84-3CBD-4CD8-AAE0-D0F837815782}">
      <dgm:prSet custT="1"/>
      <dgm:spPr/>
      <dgm:t>
        <a:bodyPr/>
        <a:lstStyle/>
        <a:p>
          <a:pPr rtl="0"/>
          <a:r>
            <a:rPr lang="en-US" altLang="en-US" sz="1600" dirty="0">
              <a:latin typeface="Calibri"/>
            </a:rPr>
            <a:t>Risks and Opportunities might not be realized</a:t>
          </a:r>
        </a:p>
      </dgm:t>
    </dgm:pt>
    <dgm:pt modelId="{715B80F0-8E9F-447E-8084-8D8984A844BB}" type="parTrans" cxnId="{2BBDD85C-B2EE-42B5-B11A-3FCD4EDD0AEC}">
      <dgm:prSet/>
      <dgm:spPr/>
      <dgm:t>
        <a:bodyPr/>
        <a:lstStyle/>
        <a:p>
          <a:endParaRPr lang="en-US" sz="2400"/>
        </a:p>
      </dgm:t>
    </dgm:pt>
    <dgm:pt modelId="{FB60B837-032D-408E-A556-A5B4F5A0AF50}" type="sibTrans" cxnId="{2BBDD85C-B2EE-42B5-B11A-3FCD4EDD0AEC}">
      <dgm:prSet/>
      <dgm:spPr/>
      <dgm:t>
        <a:bodyPr/>
        <a:lstStyle/>
        <a:p>
          <a:endParaRPr lang="en-US" sz="2400"/>
        </a:p>
      </dgm:t>
    </dgm:pt>
    <dgm:pt modelId="{28FE797D-CF3B-44C5-B801-D83763CEA9D6}">
      <dgm:prSet custT="1"/>
      <dgm:spPr/>
      <dgm:t>
        <a:bodyPr/>
        <a:lstStyle/>
        <a:p>
          <a:pPr rtl="0"/>
          <a:r>
            <a:rPr lang="en-US" altLang="en-US" sz="1600" dirty="0">
              <a:latin typeface="Calibri"/>
            </a:rPr>
            <a:t>Some risks may mitigate others or cause them to realize a chain of other risks</a:t>
          </a:r>
        </a:p>
      </dgm:t>
    </dgm:pt>
    <dgm:pt modelId="{3ED34A3C-1A4C-4F3A-9ADB-19192A3896C8}" type="parTrans" cxnId="{4D62C9DC-9A28-4D8A-B6B0-CE6842D51C7B}">
      <dgm:prSet/>
      <dgm:spPr/>
      <dgm:t>
        <a:bodyPr/>
        <a:lstStyle/>
        <a:p>
          <a:endParaRPr lang="en-US" sz="2400"/>
        </a:p>
      </dgm:t>
    </dgm:pt>
    <dgm:pt modelId="{7797DC1E-3EAC-4121-B014-4397291F3400}" type="sibTrans" cxnId="{4D62C9DC-9A28-4D8A-B6B0-CE6842D51C7B}">
      <dgm:prSet/>
      <dgm:spPr/>
      <dgm:t>
        <a:bodyPr/>
        <a:lstStyle/>
        <a:p>
          <a:endParaRPr lang="en-US" sz="2400"/>
        </a:p>
      </dgm:t>
    </dgm:pt>
    <dgm:pt modelId="{9D48C019-AB55-4205-A418-7C9D7A393BE3}">
      <dgm:prSet custT="1"/>
      <dgm:spPr/>
      <dgm:t>
        <a:bodyPr/>
        <a:lstStyle/>
        <a:p>
          <a:pPr rtl="0"/>
          <a:r>
            <a:rPr lang="en-US" altLang="en-US" sz="1600" dirty="0">
              <a:latin typeface="Calibri"/>
            </a:rPr>
            <a:t>Opportunities may create long term disasters, realizing both known and unknown risks.</a:t>
          </a:r>
        </a:p>
      </dgm:t>
    </dgm:pt>
    <dgm:pt modelId="{FEB72D86-9862-45D1-8102-AA5506E10862}" type="parTrans" cxnId="{58EE4D58-E005-4F7B-838D-1115830C1878}">
      <dgm:prSet/>
      <dgm:spPr/>
      <dgm:t>
        <a:bodyPr/>
        <a:lstStyle/>
        <a:p>
          <a:endParaRPr lang="en-US" sz="2400"/>
        </a:p>
      </dgm:t>
    </dgm:pt>
    <dgm:pt modelId="{56A49DF1-B150-473A-99D3-5B2F04E1813D}" type="sibTrans" cxnId="{58EE4D58-E005-4F7B-838D-1115830C1878}">
      <dgm:prSet/>
      <dgm:spPr/>
      <dgm:t>
        <a:bodyPr/>
        <a:lstStyle/>
        <a:p>
          <a:endParaRPr lang="en-US" sz="2400"/>
        </a:p>
      </dgm:t>
    </dgm:pt>
    <dgm:pt modelId="{4C523FDF-7470-45D7-BC37-A5FAD20D69E3}">
      <dgm:prSet custT="1"/>
      <dgm:spPr/>
      <dgm:t>
        <a:bodyPr/>
        <a:lstStyle/>
        <a:p>
          <a:pPr rtl="0"/>
          <a:r>
            <a:rPr lang="en-US" altLang="en-US" sz="1600" i="1" dirty="0">
              <a:latin typeface="Calibri"/>
            </a:rPr>
            <a:t>Ad nauseam </a:t>
          </a:r>
          <a:r>
            <a:rPr lang="en-US" altLang="en-US" sz="1600" dirty="0">
              <a:latin typeface="Calibri"/>
            </a:rPr>
            <a:t>. . .</a:t>
          </a:r>
        </a:p>
      </dgm:t>
    </dgm:pt>
    <dgm:pt modelId="{EBF23832-18BF-4230-9D92-5DF94946E95C}" type="parTrans" cxnId="{77EE8DA6-3EE2-48C5-852F-CDF7B6C12693}">
      <dgm:prSet/>
      <dgm:spPr/>
      <dgm:t>
        <a:bodyPr/>
        <a:lstStyle/>
        <a:p>
          <a:endParaRPr lang="en-US" sz="2400"/>
        </a:p>
      </dgm:t>
    </dgm:pt>
    <dgm:pt modelId="{F3A66E73-A63A-4123-9987-205EDFE0A682}" type="sibTrans" cxnId="{77EE8DA6-3EE2-48C5-852F-CDF7B6C12693}">
      <dgm:prSet/>
      <dgm:spPr/>
      <dgm:t>
        <a:bodyPr/>
        <a:lstStyle/>
        <a:p>
          <a:endParaRPr lang="en-US" sz="2400"/>
        </a:p>
      </dgm:t>
    </dgm:pt>
    <dgm:pt modelId="{120315CE-B166-432F-A274-48740536D0DE}" type="pres">
      <dgm:prSet presAssocID="{E9480EA3-C167-4D34-8CCE-3AD6F1909338}" presName="cycle" presStyleCnt="0">
        <dgm:presLayoutVars>
          <dgm:dir/>
          <dgm:resizeHandles val="exact"/>
        </dgm:presLayoutVars>
      </dgm:prSet>
      <dgm:spPr/>
    </dgm:pt>
    <dgm:pt modelId="{B8BA0CF4-5A08-48F8-A16F-D2B20BEAA6A0}" type="pres">
      <dgm:prSet presAssocID="{8A5BDEDE-963E-45E5-A53E-456489CCB5DE}" presName="node" presStyleLbl="node1" presStyleIdx="0" presStyleCnt="7" custScaleX="182336" custScaleY="178407" custRadScaleRad="88256" custRadScaleInc="6932">
        <dgm:presLayoutVars>
          <dgm:bulletEnabled val="1"/>
        </dgm:presLayoutVars>
      </dgm:prSet>
      <dgm:spPr/>
    </dgm:pt>
    <dgm:pt modelId="{FE817D79-6B67-4106-9077-545AB59B1A4D}" type="pres">
      <dgm:prSet presAssocID="{8A5BDEDE-963E-45E5-A53E-456489CCB5DE}" presName="spNode" presStyleCnt="0"/>
      <dgm:spPr/>
    </dgm:pt>
    <dgm:pt modelId="{612969B0-541B-4297-BE02-3F44885266FB}" type="pres">
      <dgm:prSet presAssocID="{35420C6B-D341-40AC-B1B6-41764680C9ED}" presName="sibTrans" presStyleLbl="sibTrans1D1" presStyleIdx="0" presStyleCnt="7"/>
      <dgm:spPr/>
    </dgm:pt>
    <dgm:pt modelId="{81BDAD26-C77F-496C-9E1B-DD949B7B2925}" type="pres">
      <dgm:prSet presAssocID="{9E4866A2-25A0-49E5-B75A-D59989ED1D4E}" presName="node" presStyleLbl="node1" presStyleIdx="1" presStyleCnt="7" custScaleX="193674" custScaleY="154074" custRadScaleRad="163350" custRadScaleInc="77058">
        <dgm:presLayoutVars>
          <dgm:bulletEnabled val="1"/>
        </dgm:presLayoutVars>
      </dgm:prSet>
      <dgm:spPr/>
    </dgm:pt>
    <dgm:pt modelId="{8FA59B32-0C2F-4A9F-8EFB-E2B184972046}" type="pres">
      <dgm:prSet presAssocID="{9E4866A2-25A0-49E5-B75A-D59989ED1D4E}" presName="spNode" presStyleCnt="0"/>
      <dgm:spPr/>
    </dgm:pt>
    <dgm:pt modelId="{880B96A8-C30F-4190-8EDC-5B84658F8A6C}" type="pres">
      <dgm:prSet presAssocID="{0B237BFC-9C5A-4101-922A-BB2E2BF5195B}" presName="sibTrans" presStyleLbl="sibTrans1D1" presStyleIdx="1" presStyleCnt="7"/>
      <dgm:spPr/>
    </dgm:pt>
    <dgm:pt modelId="{5104AD4E-3938-4008-8CAA-CD5FA9BFF745}" type="pres">
      <dgm:prSet presAssocID="{A7DDC47D-72E0-48B2-988D-EBACDCF0505C}" presName="node" presStyleLbl="node1" presStyleIdx="2" presStyleCnt="7" custScaleX="221164" custScaleY="190512" custRadScaleRad="147507" custRadScaleInc="-74396">
        <dgm:presLayoutVars>
          <dgm:bulletEnabled val="1"/>
        </dgm:presLayoutVars>
      </dgm:prSet>
      <dgm:spPr/>
    </dgm:pt>
    <dgm:pt modelId="{D97AAA87-1744-435F-AE99-AA3D29507E64}" type="pres">
      <dgm:prSet presAssocID="{A7DDC47D-72E0-48B2-988D-EBACDCF0505C}" presName="spNode" presStyleCnt="0"/>
      <dgm:spPr/>
    </dgm:pt>
    <dgm:pt modelId="{811A3920-C0D8-4A2E-8074-87B675F1CB72}" type="pres">
      <dgm:prSet presAssocID="{951164BC-CE35-4758-9019-B22E2BCC9C92}" presName="sibTrans" presStyleLbl="sibTrans1D1" presStyleIdx="2" presStyleCnt="7"/>
      <dgm:spPr/>
    </dgm:pt>
    <dgm:pt modelId="{D2D42D46-EC1D-4F69-90D7-38D342642448}" type="pres">
      <dgm:prSet presAssocID="{DCB73D84-3CBD-4CD8-AAE0-D0F837815782}" presName="node" presStyleLbl="node1" presStyleIdx="3" presStyleCnt="7" custScaleX="245934" custScaleY="124512" custRadScaleRad="112178" custRadScaleInc="-144691">
        <dgm:presLayoutVars>
          <dgm:bulletEnabled val="1"/>
        </dgm:presLayoutVars>
      </dgm:prSet>
      <dgm:spPr/>
    </dgm:pt>
    <dgm:pt modelId="{E165D40D-09F4-4DB8-AA93-4383BEC1F27B}" type="pres">
      <dgm:prSet presAssocID="{DCB73D84-3CBD-4CD8-AAE0-D0F837815782}" presName="spNode" presStyleCnt="0"/>
      <dgm:spPr/>
    </dgm:pt>
    <dgm:pt modelId="{A077CBB4-5376-4928-9FDC-43B3523C8791}" type="pres">
      <dgm:prSet presAssocID="{FB60B837-032D-408E-A556-A5B4F5A0AF50}" presName="sibTrans" presStyleLbl="sibTrans1D1" presStyleIdx="3" presStyleCnt="7"/>
      <dgm:spPr/>
    </dgm:pt>
    <dgm:pt modelId="{DF9A58CB-2A00-4976-A5D3-9107FC085DF3}" type="pres">
      <dgm:prSet presAssocID="{28FE797D-CF3B-44C5-B801-D83763CEA9D6}" presName="node" presStyleLbl="node1" presStyleIdx="4" presStyleCnt="7" custScaleX="225455" custScaleY="156944" custRadScaleRad="156776" custRadScaleInc="221498">
        <dgm:presLayoutVars>
          <dgm:bulletEnabled val="1"/>
        </dgm:presLayoutVars>
      </dgm:prSet>
      <dgm:spPr/>
    </dgm:pt>
    <dgm:pt modelId="{6C1774E7-F18C-4DA0-88B7-74F30AA27B83}" type="pres">
      <dgm:prSet presAssocID="{28FE797D-CF3B-44C5-B801-D83763CEA9D6}" presName="spNode" presStyleCnt="0"/>
      <dgm:spPr/>
    </dgm:pt>
    <dgm:pt modelId="{CF7C6F0F-FD7B-4C1D-A64B-ADE08392BFF9}" type="pres">
      <dgm:prSet presAssocID="{7797DC1E-3EAC-4121-B014-4397291F3400}" presName="sibTrans" presStyleLbl="sibTrans1D1" presStyleIdx="4" presStyleCnt="7"/>
      <dgm:spPr/>
    </dgm:pt>
    <dgm:pt modelId="{030357AE-2D54-4589-A656-44D22F16627F}" type="pres">
      <dgm:prSet presAssocID="{9D48C019-AB55-4205-A418-7C9D7A393BE3}" presName="node" presStyleLbl="node1" presStyleIdx="5" presStyleCnt="7" custScaleX="237960" custScaleY="139177" custRadScaleRad="142199" custRadScaleInc="74930">
        <dgm:presLayoutVars>
          <dgm:bulletEnabled val="1"/>
        </dgm:presLayoutVars>
      </dgm:prSet>
      <dgm:spPr/>
    </dgm:pt>
    <dgm:pt modelId="{4AB1797B-AF9E-4C2E-98DF-E1E8DE289E39}" type="pres">
      <dgm:prSet presAssocID="{9D48C019-AB55-4205-A418-7C9D7A393BE3}" presName="spNode" presStyleCnt="0"/>
      <dgm:spPr/>
    </dgm:pt>
    <dgm:pt modelId="{F63F5EDF-010A-458E-97CF-8D0815CD1C8E}" type="pres">
      <dgm:prSet presAssocID="{56A49DF1-B150-473A-99D3-5B2F04E1813D}" presName="sibTrans" presStyleLbl="sibTrans1D1" presStyleIdx="5" presStyleCnt="7"/>
      <dgm:spPr/>
    </dgm:pt>
    <dgm:pt modelId="{3EEE5539-BBBC-41AD-9E53-398C3688CF5A}" type="pres">
      <dgm:prSet presAssocID="{4C523FDF-7470-45D7-BC37-A5FAD20D69E3}" presName="node" presStyleLbl="node1" presStyleIdx="6" presStyleCnt="7" custScaleX="161984" custRadScaleRad="131588" custRadScaleInc="-39214">
        <dgm:presLayoutVars>
          <dgm:bulletEnabled val="1"/>
        </dgm:presLayoutVars>
      </dgm:prSet>
      <dgm:spPr/>
    </dgm:pt>
    <dgm:pt modelId="{5B22DDD9-25CF-4646-AB05-8C79608F38F9}" type="pres">
      <dgm:prSet presAssocID="{4C523FDF-7470-45D7-BC37-A5FAD20D69E3}" presName="spNode" presStyleCnt="0"/>
      <dgm:spPr/>
    </dgm:pt>
    <dgm:pt modelId="{42930184-BF01-455D-8412-36B46ACEEB82}" type="pres">
      <dgm:prSet presAssocID="{F3A66E73-A63A-4123-9987-205EDFE0A682}" presName="sibTrans" presStyleLbl="sibTrans1D1" presStyleIdx="6" presStyleCnt="7"/>
      <dgm:spPr/>
    </dgm:pt>
  </dgm:ptLst>
  <dgm:cxnLst>
    <dgm:cxn modelId="{AFDB3A02-B8CE-4EB0-BAAD-082346F4C1BE}" type="presOf" srcId="{7797DC1E-3EAC-4121-B014-4397291F3400}" destId="{CF7C6F0F-FD7B-4C1D-A64B-ADE08392BFF9}" srcOrd="0" destOrd="0" presId="urn:microsoft.com/office/officeart/2005/8/layout/cycle5"/>
    <dgm:cxn modelId="{EDFD7E1D-404B-4D28-880A-B939B53FB6FE}" type="presOf" srcId="{E9480EA3-C167-4D34-8CCE-3AD6F1909338}" destId="{120315CE-B166-432F-A274-48740536D0DE}" srcOrd="0" destOrd="0" presId="urn:microsoft.com/office/officeart/2005/8/layout/cycle5"/>
    <dgm:cxn modelId="{81CACD1F-2CB7-4C7B-969A-56946832FF33}" type="presOf" srcId="{A7DDC47D-72E0-48B2-988D-EBACDCF0505C}" destId="{5104AD4E-3938-4008-8CAA-CD5FA9BFF745}" srcOrd="0" destOrd="0" presId="urn:microsoft.com/office/officeart/2005/8/layout/cycle5"/>
    <dgm:cxn modelId="{181D0E21-EF05-4BE4-B73C-F44C8B8FA1D0}" type="presOf" srcId="{9E4866A2-25A0-49E5-B75A-D59989ED1D4E}" destId="{81BDAD26-C77F-496C-9E1B-DD949B7B2925}" srcOrd="0" destOrd="0" presId="urn:microsoft.com/office/officeart/2005/8/layout/cycle5"/>
    <dgm:cxn modelId="{3512892A-BE88-415A-B86E-E5273AECB127}" type="presOf" srcId="{56A49DF1-B150-473A-99D3-5B2F04E1813D}" destId="{F63F5EDF-010A-458E-97CF-8D0815CD1C8E}" srcOrd="0" destOrd="0" presId="urn:microsoft.com/office/officeart/2005/8/layout/cycle5"/>
    <dgm:cxn modelId="{0B5F522B-878C-4BF6-89AD-BDC02F9F085B}" srcId="{E9480EA3-C167-4D34-8CCE-3AD6F1909338}" destId="{9E4866A2-25A0-49E5-B75A-D59989ED1D4E}" srcOrd="1" destOrd="0" parTransId="{6BF42604-433A-4434-B781-6A2BAEEEAF32}" sibTransId="{0B237BFC-9C5A-4101-922A-BB2E2BF5195B}"/>
    <dgm:cxn modelId="{1B683F2E-7564-48AF-BB3E-81524B571752}" type="presOf" srcId="{DCB73D84-3CBD-4CD8-AAE0-D0F837815782}" destId="{D2D42D46-EC1D-4F69-90D7-38D342642448}" srcOrd="0" destOrd="0" presId="urn:microsoft.com/office/officeart/2005/8/layout/cycle5"/>
    <dgm:cxn modelId="{62A3CE3C-BA32-4B6F-9F18-79D3919F56B5}" type="presOf" srcId="{951164BC-CE35-4758-9019-B22E2BCC9C92}" destId="{811A3920-C0D8-4A2E-8074-87B675F1CB72}" srcOrd="0" destOrd="0" presId="urn:microsoft.com/office/officeart/2005/8/layout/cycle5"/>
    <dgm:cxn modelId="{007DA83E-7DEB-47BA-8EEE-597C106EB4BB}" type="presOf" srcId="{F3A66E73-A63A-4123-9987-205EDFE0A682}" destId="{42930184-BF01-455D-8412-36B46ACEEB82}" srcOrd="0" destOrd="0" presId="urn:microsoft.com/office/officeart/2005/8/layout/cycle5"/>
    <dgm:cxn modelId="{2BBDD85C-B2EE-42B5-B11A-3FCD4EDD0AEC}" srcId="{E9480EA3-C167-4D34-8CCE-3AD6F1909338}" destId="{DCB73D84-3CBD-4CD8-AAE0-D0F837815782}" srcOrd="3" destOrd="0" parTransId="{715B80F0-8E9F-447E-8084-8D8984A844BB}" sibTransId="{FB60B837-032D-408E-A556-A5B4F5A0AF50}"/>
    <dgm:cxn modelId="{C2E1784B-85AF-4302-B514-9D71A0FAC306}" srcId="{E9480EA3-C167-4D34-8CCE-3AD6F1909338}" destId="{A7DDC47D-72E0-48B2-988D-EBACDCF0505C}" srcOrd="2" destOrd="0" parTransId="{3FC4BA4F-DBBA-4B9E-AEE3-94B1C51C6156}" sibTransId="{951164BC-CE35-4758-9019-B22E2BCC9C92}"/>
    <dgm:cxn modelId="{F79CCF6D-90B7-4577-86C8-06D64CD754A4}" type="presOf" srcId="{35420C6B-D341-40AC-B1B6-41764680C9ED}" destId="{612969B0-541B-4297-BE02-3F44885266FB}" srcOrd="0" destOrd="0" presId="urn:microsoft.com/office/officeart/2005/8/layout/cycle5"/>
    <dgm:cxn modelId="{C966FE4E-AF13-4A39-9C86-C8BB438CAD71}" type="presOf" srcId="{28FE797D-CF3B-44C5-B801-D83763CEA9D6}" destId="{DF9A58CB-2A00-4976-A5D3-9107FC085DF3}" srcOrd="0" destOrd="0" presId="urn:microsoft.com/office/officeart/2005/8/layout/cycle5"/>
    <dgm:cxn modelId="{E5F9EF50-D9D2-4A58-8184-36CF11C9F93C}" type="presOf" srcId="{FB60B837-032D-408E-A556-A5B4F5A0AF50}" destId="{A077CBB4-5376-4928-9FDC-43B3523C8791}" srcOrd="0" destOrd="0" presId="urn:microsoft.com/office/officeart/2005/8/layout/cycle5"/>
    <dgm:cxn modelId="{58EE4D58-E005-4F7B-838D-1115830C1878}" srcId="{E9480EA3-C167-4D34-8CCE-3AD6F1909338}" destId="{9D48C019-AB55-4205-A418-7C9D7A393BE3}" srcOrd="5" destOrd="0" parTransId="{FEB72D86-9862-45D1-8102-AA5506E10862}" sibTransId="{56A49DF1-B150-473A-99D3-5B2F04E1813D}"/>
    <dgm:cxn modelId="{BE21737A-12DE-4142-9869-53D5D7582C4B}" type="presOf" srcId="{9D48C019-AB55-4205-A418-7C9D7A393BE3}" destId="{030357AE-2D54-4589-A656-44D22F16627F}" srcOrd="0" destOrd="0" presId="urn:microsoft.com/office/officeart/2005/8/layout/cycle5"/>
    <dgm:cxn modelId="{77EE8DA6-3EE2-48C5-852F-CDF7B6C12693}" srcId="{E9480EA3-C167-4D34-8CCE-3AD6F1909338}" destId="{4C523FDF-7470-45D7-BC37-A5FAD20D69E3}" srcOrd="6" destOrd="0" parTransId="{EBF23832-18BF-4230-9D92-5DF94946E95C}" sibTransId="{F3A66E73-A63A-4123-9987-205EDFE0A682}"/>
    <dgm:cxn modelId="{3F5398C6-D86C-4484-8FAB-67C8DDC4CB0D}" type="presOf" srcId="{0B237BFC-9C5A-4101-922A-BB2E2BF5195B}" destId="{880B96A8-C30F-4190-8EDC-5B84658F8A6C}" srcOrd="0" destOrd="0" presId="urn:microsoft.com/office/officeart/2005/8/layout/cycle5"/>
    <dgm:cxn modelId="{4D62C9DC-9A28-4D8A-B6B0-CE6842D51C7B}" srcId="{E9480EA3-C167-4D34-8CCE-3AD6F1909338}" destId="{28FE797D-CF3B-44C5-B801-D83763CEA9D6}" srcOrd="4" destOrd="0" parTransId="{3ED34A3C-1A4C-4F3A-9ADB-19192A3896C8}" sibTransId="{7797DC1E-3EAC-4121-B014-4397291F3400}"/>
    <dgm:cxn modelId="{29A1D7EC-3D72-4CC6-95FC-E83F3628A8E8}" type="presOf" srcId="{4C523FDF-7470-45D7-BC37-A5FAD20D69E3}" destId="{3EEE5539-BBBC-41AD-9E53-398C3688CF5A}" srcOrd="0" destOrd="0" presId="urn:microsoft.com/office/officeart/2005/8/layout/cycle5"/>
    <dgm:cxn modelId="{BEF7F7EF-BEF3-4C56-8F40-14AFA019D642}" type="presOf" srcId="{8A5BDEDE-963E-45E5-A53E-456489CCB5DE}" destId="{B8BA0CF4-5A08-48F8-A16F-D2B20BEAA6A0}" srcOrd="0" destOrd="0" presId="urn:microsoft.com/office/officeart/2005/8/layout/cycle5"/>
    <dgm:cxn modelId="{3812FCF3-5E01-43EC-B1AA-7C922F570B7A}" srcId="{E9480EA3-C167-4D34-8CCE-3AD6F1909338}" destId="{8A5BDEDE-963E-45E5-A53E-456489CCB5DE}" srcOrd="0" destOrd="0" parTransId="{1123B9F2-E0AA-445E-BC23-6072B2970A52}" sibTransId="{35420C6B-D341-40AC-B1B6-41764680C9ED}"/>
    <dgm:cxn modelId="{2B360CCF-645F-49DB-9C7A-F5C951798756}" type="presParOf" srcId="{120315CE-B166-432F-A274-48740536D0DE}" destId="{B8BA0CF4-5A08-48F8-A16F-D2B20BEAA6A0}" srcOrd="0" destOrd="0" presId="urn:microsoft.com/office/officeart/2005/8/layout/cycle5"/>
    <dgm:cxn modelId="{5DB58584-784D-4AA3-99E7-16DEA08C59B1}" type="presParOf" srcId="{120315CE-B166-432F-A274-48740536D0DE}" destId="{FE817D79-6B67-4106-9077-545AB59B1A4D}" srcOrd="1" destOrd="0" presId="urn:microsoft.com/office/officeart/2005/8/layout/cycle5"/>
    <dgm:cxn modelId="{DD807B13-FA66-4B21-99DD-F4648D8F684F}" type="presParOf" srcId="{120315CE-B166-432F-A274-48740536D0DE}" destId="{612969B0-541B-4297-BE02-3F44885266FB}" srcOrd="2" destOrd="0" presId="urn:microsoft.com/office/officeart/2005/8/layout/cycle5"/>
    <dgm:cxn modelId="{71F1716E-D990-40AE-B1CE-D72E02D52885}" type="presParOf" srcId="{120315CE-B166-432F-A274-48740536D0DE}" destId="{81BDAD26-C77F-496C-9E1B-DD949B7B2925}" srcOrd="3" destOrd="0" presId="urn:microsoft.com/office/officeart/2005/8/layout/cycle5"/>
    <dgm:cxn modelId="{9E2889D6-9E38-42DE-96CB-35B007EE22E8}" type="presParOf" srcId="{120315CE-B166-432F-A274-48740536D0DE}" destId="{8FA59B32-0C2F-4A9F-8EFB-E2B184972046}" srcOrd="4" destOrd="0" presId="urn:microsoft.com/office/officeart/2005/8/layout/cycle5"/>
    <dgm:cxn modelId="{0EB6AE67-BBCD-40D0-BF5F-B24351398BC1}" type="presParOf" srcId="{120315CE-B166-432F-A274-48740536D0DE}" destId="{880B96A8-C30F-4190-8EDC-5B84658F8A6C}" srcOrd="5" destOrd="0" presId="urn:microsoft.com/office/officeart/2005/8/layout/cycle5"/>
    <dgm:cxn modelId="{F809BE7A-5915-4B1D-85BD-FFD3FA702649}" type="presParOf" srcId="{120315CE-B166-432F-A274-48740536D0DE}" destId="{5104AD4E-3938-4008-8CAA-CD5FA9BFF745}" srcOrd="6" destOrd="0" presId="urn:microsoft.com/office/officeart/2005/8/layout/cycle5"/>
    <dgm:cxn modelId="{DEFAA0B9-05AE-429A-82C9-275D15265612}" type="presParOf" srcId="{120315CE-B166-432F-A274-48740536D0DE}" destId="{D97AAA87-1744-435F-AE99-AA3D29507E64}" srcOrd="7" destOrd="0" presId="urn:microsoft.com/office/officeart/2005/8/layout/cycle5"/>
    <dgm:cxn modelId="{E4A81EC8-132E-41EF-A644-739E998F76B7}" type="presParOf" srcId="{120315CE-B166-432F-A274-48740536D0DE}" destId="{811A3920-C0D8-4A2E-8074-87B675F1CB72}" srcOrd="8" destOrd="0" presId="urn:microsoft.com/office/officeart/2005/8/layout/cycle5"/>
    <dgm:cxn modelId="{A152FF81-3E24-43DA-A75F-01938F3A724B}" type="presParOf" srcId="{120315CE-B166-432F-A274-48740536D0DE}" destId="{D2D42D46-EC1D-4F69-90D7-38D342642448}" srcOrd="9" destOrd="0" presId="urn:microsoft.com/office/officeart/2005/8/layout/cycle5"/>
    <dgm:cxn modelId="{CC275F5A-A7BC-4C7C-A72B-DFB26386ED21}" type="presParOf" srcId="{120315CE-B166-432F-A274-48740536D0DE}" destId="{E165D40D-09F4-4DB8-AA93-4383BEC1F27B}" srcOrd="10" destOrd="0" presId="urn:microsoft.com/office/officeart/2005/8/layout/cycle5"/>
    <dgm:cxn modelId="{9320A033-4E4D-472E-808B-E9DD0F855669}" type="presParOf" srcId="{120315CE-B166-432F-A274-48740536D0DE}" destId="{A077CBB4-5376-4928-9FDC-43B3523C8791}" srcOrd="11" destOrd="0" presId="urn:microsoft.com/office/officeart/2005/8/layout/cycle5"/>
    <dgm:cxn modelId="{BC782C68-B2E9-4824-908E-68DE7F4C5EA1}" type="presParOf" srcId="{120315CE-B166-432F-A274-48740536D0DE}" destId="{DF9A58CB-2A00-4976-A5D3-9107FC085DF3}" srcOrd="12" destOrd="0" presId="urn:microsoft.com/office/officeart/2005/8/layout/cycle5"/>
    <dgm:cxn modelId="{7A816171-E97C-41C6-A713-3CCF4A348E11}" type="presParOf" srcId="{120315CE-B166-432F-A274-48740536D0DE}" destId="{6C1774E7-F18C-4DA0-88B7-74F30AA27B83}" srcOrd="13" destOrd="0" presId="urn:microsoft.com/office/officeart/2005/8/layout/cycle5"/>
    <dgm:cxn modelId="{1C832AC1-FB75-4FA8-B8A0-325C9BA194BB}" type="presParOf" srcId="{120315CE-B166-432F-A274-48740536D0DE}" destId="{CF7C6F0F-FD7B-4C1D-A64B-ADE08392BFF9}" srcOrd="14" destOrd="0" presId="urn:microsoft.com/office/officeart/2005/8/layout/cycle5"/>
    <dgm:cxn modelId="{2E7A8F26-9211-42E6-90A6-49E69B4A9332}" type="presParOf" srcId="{120315CE-B166-432F-A274-48740536D0DE}" destId="{030357AE-2D54-4589-A656-44D22F16627F}" srcOrd="15" destOrd="0" presId="urn:microsoft.com/office/officeart/2005/8/layout/cycle5"/>
    <dgm:cxn modelId="{E2F8A43D-B026-405D-8E75-32E85B73081E}" type="presParOf" srcId="{120315CE-B166-432F-A274-48740536D0DE}" destId="{4AB1797B-AF9E-4C2E-98DF-E1E8DE289E39}" srcOrd="16" destOrd="0" presId="urn:microsoft.com/office/officeart/2005/8/layout/cycle5"/>
    <dgm:cxn modelId="{A26215EA-F000-4077-95A1-99A0EC67682D}" type="presParOf" srcId="{120315CE-B166-432F-A274-48740536D0DE}" destId="{F63F5EDF-010A-458E-97CF-8D0815CD1C8E}" srcOrd="17" destOrd="0" presId="urn:microsoft.com/office/officeart/2005/8/layout/cycle5"/>
    <dgm:cxn modelId="{EE4A47FF-5058-4C3F-BF93-4CDDF7A0419A}" type="presParOf" srcId="{120315CE-B166-432F-A274-48740536D0DE}" destId="{3EEE5539-BBBC-41AD-9E53-398C3688CF5A}" srcOrd="18" destOrd="0" presId="urn:microsoft.com/office/officeart/2005/8/layout/cycle5"/>
    <dgm:cxn modelId="{B10C9104-08B0-4D1A-A0BD-CB0C3A96A2E4}" type="presParOf" srcId="{120315CE-B166-432F-A274-48740536D0DE}" destId="{5B22DDD9-25CF-4646-AB05-8C79608F38F9}" srcOrd="19" destOrd="0" presId="urn:microsoft.com/office/officeart/2005/8/layout/cycle5"/>
    <dgm:cxn modelId="{40F144C6-105F-40D4-B2D2-AE55F3EAC5F7}" type="presParOf" srcId="{120315CE-B166-432F-A274-48740536D0DE}" destId="{42930184-BF01-455D-8412-36B46ACEEB82}"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A0CF4-5A08-48F8-A16F-D2B20BEAA6A0}">
      <dsp:nvSpPr>
        <dsp:cNvPr id="0" name=""/>
        <dsp:cNvSpPr/>
      </dsp:nvSpPr>
      <dsp:spPr>
        <a:xfrm>
          <a:off x="3505199" y="5"/>
          <a:ext cx="1994956" cy="126877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kumimoji="0" lang="en-US" altLang="en-US" sz="1600" b="0" i="0" u="none" strike="noStrike" kern="1200" cap="none" spc="0" normalizeH="0" baseline="0" noProof="0" dirty="0">
              <a:ln>
                <a:noFill/>
              </a:ln>
              <a:solidFill>
                <a:schemeClr val="bg1"/>
              </a:solidFill>
              <a:effectLst/>
              <a:uLnTx/>
              <a:uFillTx/>
              <a:latin typeface="Calibri"/>
              <a:ea typeface="+mn-ea"/>
              <a:cs typeface="Arial" pitchFamily="34" charset="0"/>
            </a:rPr>
            <a:t>Known risks and opportunities may</a:t>
          </a:r>
          <a:r>
            <a:rPr kumimoji="0" lang="en-US" altLang="en-US" sz="1600" b="0" i="0" u="none" strike="noStrike" kern="1200" cap="none" spc="0" normalizeH="0" noProof="0" dirty="0">
              <a:ln>
                <a:noFill/>
              </a:ln>
              <a:solidFill>
                <a:schemeClr val="bg1"/>
              </a:solidFill>
              <a:effectLst/>
              <a:uLnTx/>
              <a:uFillTx/>
              <a:latin typeface="Calibri"/>
              <a:ea typeface="+mn-ea"/>
              <a:cs typeface="Arial" pitchFamily="34" charset="0"/>
            </a:rPr>
            <a:t> be realized</a:t>
          </a:r>
          <a:endParaRPr lang="en-US" sz="1600" kern="1200" dirty="0">
            <a:solidFill>
              <a:schemeClr val="bg1"/>
            </a:solidFill>
          </a:endParaRPr>
        </a:p>
      </dsp:txBody>
      <dsp:txXfrm>
        <a:off x="3505199" y="5"/>
        <a:ext cx="1994956" cy="1268779"/>
      </dsp:txXfrm>
    </dsp:sp>
    <dsp:sp modelId="{612969B0-541B-4297-BE02-3F44885266FB}">
      <dsp:nvSpPr>
        <dsp:cNvPr id="0" name=""/>
        <dsp:cNvSpPr/>
      </dsp:nvSpPr>
      <dsp:spPr>
        <a:xfrm>
          <a:off x="4832262" y="438962"/>
          <a:ext cx="4057766" cy="4057766"/>
        </a:xfrm>
        <a:custGeom>
          <a:avLst/>
          <a:gdLst/>
          <a:ahLst/>
          <a:cxnLst/>
          <a:rect l="0" t="0" r="0" b="0"/>
          <a:pathLst>
            <a:path>
              <a:moveTo>
                <a:pt x="939457" y="317299"/>
              </a:moveTo>
              <a:arcTo wR="2028883" hR="2028883" stAng="14251391" swAng="18307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1BDAD26-C77F-496C-9E1B-DD949B7B2925}">
      <dsp:nvSpPr>
        <dsp:cNvPr id="0" name=""/>
        <dsp:cNvSpPr/>
      </dsp:nvSpPr>
      <dsp:spPr>
        <a:xfrm>
          <a:off x="6400809" y="457200"/>
          <a:ext cx="2119006" cy="109573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kern="1200" baseline="0" dirty="0">
              <a:latin typeface="Calibri"/>
            </a:rPr>
            <a:t>Unknow</a:t>
          </a:r>
          <a:r>
            <a:rPr lang="en-US" altLang="en-US" sz="1600" kern="1200" dirty="0">
              <a:latin typeface="Calibri"/>
            </a:rPr>
            <a:t>n risks and opportunities may be realized</a:t>
          </a:r>
        </a:p>
      </dsp:txBody>
      <dsp:txXfrm>
        <a:off x="6400809" y="457200"/>
        <a:ext cx="2119006" cy="1095730"/>
      </dsp:txXfrm>
    </dsp:sp>
    <dsp:sp modelId="{880B96A8-C30F-4190-8EDC-5B84658F8A6C}">
      <dsp:nvSpPr>
        <dsp:cNvPr id="0" name=""/>
        <dsp:cNvSpPr/>
      </dsp:nvSpPr>
      <dsp:spPr>
        <a:xfrm>
          <a:off x="4323123" y="-2024364"/>
          <a:ext cx="4057766" cy="4057766"/>
        </a:xfrm>
        <a:custGeom>
          <a:avLst/>
          <a:gdLst/>
          <a:ahLst/>
          <a:cxnLst/>
          <a:rect l="0" t="0" r="0" b="0"/>
          <a:pathLst>
            <a:path>
              <a:moveTo>
                <a:pt x="3286523" y="3620959"/>
              </a:moveTo>
              <a:arcTo wR="2028883" hR="2028883" stAng="3101608" swAng="3513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04AD4E-3938-4008-8CAA-CD5FA9BFF745}">
      <dsp:nvSpPr>
        <dsp:cNvPr id="0" name=""/>
        <dsp:cNvSpPr/>
      </dsp:nvSpPr>
      <dsp:spPr>
        <a:xfrm>
          <a:off x="6248392" y="1752595"/>
          <a:ext cx="2419777" cy="135486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kern="1200" dirty="0">
              <a:latin typeface="Calibri"/>
            </a:rPr>
            <a:t>Known risks and opportunities may create new unknown risks and opportunities</a:t>
          </a:r>
        </a:p>
      </dsp:txBody>
      <dsp:txXfrm>
        <a:off x="6248392" y="1752595"/>
        <a:ext cx="2419777" cy="1354866"/>
      </dsp:txXfrm>
    </dsp:sp>
    <dsp:sp modelId="{811A3920-C0D8-4A2E-8074-87B675F1CB72}">
      <dsp:nvSpPr>
        <dsp:cNvPr id="0" name=""/>
        <dsp:cNvSpPr/>
      </dsp:nvSpPr>
      <dsp:spPr>
        <a:xfrm>
          <a:off x="4231077" y="-613562"/>
          <a:ext cx="4057766" cy="4057766"/>
        </a:xfrm>
        <a:custGeom>
          <a:avLst/>
          <a:gdLst/>
          <a:ahLst/>
          <a:cxnLst/>
          <a:rect l="0" t="0" r="0" b="0"/>
          <a:pathLst>
            <a:path>
              <a:moveTo>
                <a:pt x="2988853" y="3816289"/>
              </a:moveTo>
              <a:arcTo wR="2028883" hR="2028883" stAng="3705653" swAng="9584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D42D46-EC1D-4F69-90D7-38D342642448}">
      <dsp:nvSpPr>
        <dsp:cNvPr id="0" name=""/>
        <dsp:cNvSpPr/>
      </dsp:nvSpPr>
      <dsp:spPr>
        <a:xfrm>
          <a:off x="4876800" y="3428997"/>
          <a:ext cx="2690788" cy="88549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kern="1200" dirty="0">
              <a:latin typeface="Calibri"/>
            </a:rPr>
            <a:t>Risks and Opportunities might not be realized</a:t>
          </a:r>
        </a:p>
      </dsp:txBody>
      <dsp:txXfrm>
        <a:off x="4876800" y="3428997"/>
        <a:ext cx="2690788" cy="885493"/>
      </dsp:txXfrm>
    </dsp:sp>
    <dsp:sp modelId="{A077CBB4-5376-4928-9FDC-43B3523C8791}">
      <dsp:nvSpPr>
        <dsp:cNvPr id="0" name=""/>
        <dsp:cNvSpPr/>
      </dsp:nvSpPr>
      <dsp:spPr>
        <a:xfrm>
          <a:off x="1805728" y="1571754"/>
          <a:ext cx="4057766" cy="4057766"/>
        </a:xfrm>
        <a:custGeom>
          <a:avLst/>
          <a:gdLst/>
          <a:ahLst/>
          <a:cxnLst/>
          <a:rect l="0" t="0" r="0" b="0"/>
          <a:pathLst>
            <a:path>
              <a:moveTo>
                <a:pt x="3539452" y="3383336"/>
              </a:moveTo>
              <a:arcTo wR="2028883" hR="2028883" stAng="2512861" swAng="56314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9A58CB-2A00-4976-A5D3-9107FC085DF3}">
      <dsp:nvSpPr>
        <dsp:cNvPr id="0" name=""/>
        <dsp:cNvSpPr/>
      </dsp:nvSpPr>
      <dsp:spPr>
        <a:xfrm>
          <a:off x="380993" y="3276600"/>
          <a:ext cx="2466725" cy="11161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kern="1200" dirty="0">
              <a:latin typeface="Calibri"/>
            </a:rPr>
            <a:t>Some risks may mitigate others or cause them to realize a chain of other risks</a:t>
          </a:r>
        </a:p>
      </dsp:txBody>
      <dsp:txXfrm>
        <a:off x="380993" y="3276600"/>
        <a:ext cx="2466725" cy="1116140"/>
      </dsp:txXfrm>
    </dsp:sp>
    <dsp:sp modelId="{CF7C6F0F-FD7B-4C1D-A64B-ADE08392BFF9}">
      <dsp:nvSpPr>
        <dsp:cNvPr id="0" name=""/>
        <dsp:cNvSpPr/>
      </dsp:nvSpPr>
      <dsp:spPr>
        <a:xfrm>
          <a:off x="1195397" y="2137596"/>
          <a:ext cx="4057766" cy="4057766"/>
        </a:xfrm>
        <a:custGeom>
          <a:avLst/>
          <a:gdLst/>
          <a:ahLst/>
          <a:cxnLst/>
          <a:rect l="0" t="0" r="0" b="0"/>
          <a:pathLst>
            <a:path>
              <a:moveTo>
                <a:pt x="243977" y="1064269"/>
              </a:moveTo>
              <a:arcTo wR="2028883" hR="2028883" stAng="12503282" swAng="4284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0357AE-2D54-4589-A656-44D22F16627F}">
      <dsp:nvSpPr>
        <dsp:cNvPr id="0" name=""/>
        <dsp:cNvSpPr/>
      </dsp:nvSpPr>
      <dsp:spPr>
        <a:xfrm>
          <a:off x="278718" y="1930331"/>
          <a:ext cx="2603544" cy="98978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kern="1200" dirty="0">
              <a:latin typeface="Calibri"/>
            </a:rPr>
            <a:t>Opportunities may create long term disasters, realizing both known and unknown risks.</a:t>
          </a:r>
        </a:p>
      </dsp:txBody>
      <dsp:txXfrm>
        <a:off x="278718" y="1930331"/>
        <a:ext cx="2603544" cy="989787"/>
      </dsp:txXfrm>
    </dsp:sp>
    <dsp:sp modelId="{F63F5EDF-010A-458E-97CF-8D0815CD1C8E}">
      <dsp:nvSpPr>
        <dsp:cNvPr id="0" name=""/>
        <dsp:cNvSpPr/>
      </dsp:nvSpPr>
      <dsp:spPr>
        <a:xfrm>
          <a:off x="1430269" y="764845"/>
          <a:ext cx="4057766" cy="4057766"/>
        </a:xfrm>
        <a:custGeom>
          <a:avLst/>
          <a:gdLst/>
          <a:ahLst/>
          <a:cxnLst/>
          <a:rect l="0" t="0" r="0" b="0"/>
          <a:pathLst>
            <a:path>
              <a:moveTo>
                <a:pt x="254935" y="1044263"/>
              </a:moveTo>
              <a:arcTo wR="2028883" hR="2028883" stAng="12541933" swAng="6978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EE5539-BBBC-41AD-9E53-398C3688CF5A}">
      <dsp:nvSpPr>
        <dsp:cNvPr id="0" name=""/>
        <dsp:cNvSpPr/>
      </dsp:nvSpPr>
      <dsp:spPr>
        <a:xfrm>
          <a:off x="1311589" y="660245"/>
          <a:ext cx="1772283" cy="71117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altLang="en-US" sz="1600" i="1" kern="1200" dirty="0">
              <a:latin typeface="Calibri"/>
            </a:rPr>
            <a:t>Ad nauseam </a:t>
          </a:r>
          <a:r>
            <a:rPr lang="en-US" altLang="en-US" sz="1600" kern="1200" dirty="0">
              <a:latin typeface="Calibri"/>
            </a:rPr>
            <a:t>. . .</a:t>
          </a:r>
        </a:p>
      </dsp:txBody>
      <dsp:txXfrm>
        <a:off x="1311589" y="660245"/>
        <a:ext cx="1772283" cy="711171"/>
      </dsp:txXfrm>
    </dsp:sp>
    <dsp:sp modelId="{42930184-BF01-455D-8412-36B46ACEEB82}">
      <dsp:nvSpPr>
        <dsp:cNvPr id="0" name=""/>
        <dsp:cNvSpPr/>
      </dsp:nvSpPr>
      <dsp:spPr>
        <a:xfrm>
          <a:off x="493428" y="659345"/>
          <a:ext cx="4057766" cy="4057766"/>
        </a:xfrm>
        <a:custGeom>
          <a:avLst/>
          <a:gdLst/>
          <a:ahLst/>
          <a:cxnLst/>
          <a:rect l="0" t="0" r="0" b="0"/>
          <a:pathLst>
            <a:path>
              <a:moveTo>
                <a:pt x="2183014" y="5863"/>
              </a:moveTo>
              <a:arcTo wR="2028883" hR="2028883" stAng="16461413" swAng="11133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F4BB5-2898-4A8E-808B-999BF96FC3F4}" type="datetimeFigureOut">
              <a:rPr lang="en-US" smtClean="0"/>
              <a:pPr/>
              <a:t>6/16/2017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03AAB-AA5A-497B-A66A-78B8F57879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uzzle.com/articles/the-schrodingers-cat-paradox-explained.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0015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D78F55-E13C-4B39-AD9C-1E5803BD79FC}" type="slidenum">
              <a:rPr lang="en-US" altLang="en-US">
                <a:solidFill>
                  <a:srgbClr val="000000"/>
                </a:solidFill>
                <a:latin typeface="Calibri" panose="020F0502020204030204" pitchFamily="34" charset="0"/>
              </a:rPr>
              <a:pPr eaLnBrk="1" hangingPunct="1"/>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1538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29057" indent="-280406" eaLnBrk="0" hangingPunct="0">
              <a:defRPr>
                <a:solidFill>
                  <a:schemeClr val="tx1"/>
                </a:solidFill>
                <a:latin typeface="Arial" panose="020B0604020202020204" pitchFamily="34" charset="0"/>
              </a:defRPr>
            </a:lvl2pPr>
            <a:lvl3pPr marL="1121626" indent="-224325" eaLnBrk="0" hangingPunct="0">
              <a:defRPr>
                <a:solidFill>
                  <a:schemeClr val="tx1"/>
                </a:solidFill>
                <a:latin typeface="Arial" panose="020B0604020202020204" pitchFamily="34" charset="0"/>
              </a:defRPr>
            </a:lvl3pPr>
            <a:lvl4pPr marL="1570276" indent="-224325" eaLnBrk="0" hangingPunct="0">
              <a:defRPr>
                <a:solidFill>
                  <a:schemeClr val="tx1"/>
                </a:solidFill>
                <a:latin typeface="Arial" panose="020B0604020202020204" pitchFamily="34" charset="0"/>
              </a:defRPr>
            </a:lvl4pPr>
            <a:lvl5pPr marL="2018927" indent="-224325" eaLnBrk="0" hangingPunct="0">
              <a:defRPr>
                <a:solidFill>
                  <a:schemeClr val="tx1"/>
                </a:solidFill>
                <a:latin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28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3294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Schrödinger's Cat paradox is a thought experiment that Austrian physicist, Erwin Schrödinger intended as a discussion for the EPR (Einstein, </a:t>
            </a:r>
            <a:r>
              <a:rPr lang="en-US" dirty="0" err="1"/>
              <a:t>Podolsky</a:t>
            </a:r>
            <a:r>
              <a:rPr lang="en-US" dirty="0"/>
              <a:t>, and Rosen) article. The EPR article looked at quantum entanglement, where multiple particles are linked in such a way that when we measure one particle, the quantum states of other particles can be discerned.</a:t>
            </a:r>
            <a:br>
              <a:rPr lang="en-US" dirty="0"/>
            </a:br>
            <a:br>
              <a:rPr lang="en-US" dirty="0"/>
            </a:br>
            <a:r>
              <a:rPr lang="en-US" dirty="0"/>
              <a:t>Schrödinger, who was not in tune with the standard interpretation of quantum physics, in his communications with Albert Einstein came up with the paradoxical thought experiment to disprove the Copenhagen Interpretation. To explain his theory, Schrödinger placed his cat in a steel box (theoretically, of course) which also contains a radioactive substance, a Geiger counter, a small flask of hydrocyanic acid, and a hammer. When the atom of the radioactive substance decays, it is detected by the Geiger counter which, in turn, activates the hammer to release the acid and kill the cat. Since the radioactive atom exists in a state of superposition, where there is 50 percent chance of it having decayed or not, it extends to other events that are related to it. This also applies to the fate of the cat, which as Schrödinger put it, could be "living and dead ... in equal parts" until it is observed. So, according to the quantum theory, the cat could be living and dead simultaneously.</a:t>
            </a:r>
            <a:br>
              <a:rPr lang="en-US" dirty="0"/>
            </a:br>
            <a:br>
              <a:rPr lang="en-US" dirty="0"/>
            </a:br>
            <a:r>
              <a:rPr lang="en-US" dirty="0"/>
              <a:t>The superposition collapses when a person lifts the lid of the box to see whether the cat is dead or alive. This is known observer's paradox or indeterminacy, and it leads to '</a:t>
            </a:r>
            <a:r>
              <a:rPr lang="en-US" dirty="0" err="1"/>
              <a:t>decoherence</a:t>
            </a:r>
            <a:r>
              <a:rPr lang="en-US" dirty="0"/>
              <a:t>', where the probabilities </a:t>
            </a:r>
            <a:r>
              <a:rPr lang="en-US" dirty="0" err="1"/>
              <a:t>decohere</a:t>
            </a:r>
            <a:r>
              <a:rPr lang="en-US" dirty="0"/>
              <a:t> into a single reality. In this case, the observer or the measurement system is entangled with the experiment.</a:t>
            </a:r>
            <a:br>
              <a:rPr lang="en-US" dirty="0"/>
            </a:br>
            <a:r>
              <a:rPr lang="en-US" dirty="0"/>
              <a:t>Read more at </a:t>
            </a:r>
            <a:r>
              <a:rPr lang="en-US" dirty="0" err="1"/>
              <a:t>Buzzle</a:t>
            </a:r>
            <a:r>
              <a:rPr lang="en-US" dirty="0"/>
              <a:t>: </a:t>
            </a:r>
            <a:r>
              <a:rPr lang="en-US" dirty="0">
                <a:hlinkClick r:id="rId3"/>
              </a:rPr>
              <a:t>http://www.buzzle.com/articles/the-schrodingers-cat-paradox-explained.html</a:t>
            </a:r>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241DBB-0A6E-4BAA-B569-E62C041E68C5}"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D86AA8-C4FF-4C56-A44B-5A2B3C700ECE}" type="datetimeFigureOut">
              <a:rPr lang="en-US" smtClean="0"/>
              <a:pPr/>
              <a:t>6/16/2017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7D07DA9-BD3C-4D1F-B680-EB07150668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D86AA8-C4FF-4C56-A44B-5A2B3C700ECE}"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07DA9-BD3C-4D1F-B680-EB07150668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D86AA8-C4FF-4C56-A44B-5A2B3C700ECE}"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07DA9-BD3C-4D1F-B680-EB07150668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CP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D86AA8-C4FF-4C56-A44B-5A2B3C700ECE}"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07DA9-BD3C-4D1F-B680-EB07150668B0}" type="slidenum">
              <a:rPr lang="en-US" smtClean="0"/>
              <a:pPr/>
              <a:t>‹#›</a:t>
            </a:fld>
            <a:endParaRPr lang="en-US"/>
          </a:p>
        </p:txBody>
      </p:sp>
      <p:sp>
        <p:nvSpPr>
          <p:cNvPr id="7" name="Title 6"/>
          <p:cNvSpPr>
            <a:spLocks noGrp="1"/>
          </p:cNvSpPr>
          <p:nvPr>
            <p:ph type="title"/>
          </p:nvPr>
        </p:nvSpPr>
        <p:spPr/>
        <p:txBody>
          <a:bodyPr rtlCol="0">
            <a:normAutofit/>
          </a:bodyPr>
          <a:lstStyle>
            <a:lvl1pPr>
              <a:defRPr sz="360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CD86AA8-C4FF-4C56-A44B-5A2B3C700ECE}"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07DA9-BD3C-4D1F-B680-EB07150668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D86AA8-C4FF-4C56-A44B-5A2B3C700ECE}" type="datetimeFigureOut">
              <a:rPr lang="en-US" smtClean="0"/>
              <a:pPr/>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07DA9-BD3C-4D1F-B680-EB07150668B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D86AA8-C4FF-4C56-A44B-5A2B3C700ECE}" type="datetimeFigureOut">
              <a:rPr lang="en-US" smtClean="0"/>
              <a:pPr/>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07DA9-BD3C-4D1F-B680-EB07150668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D86AA8-C4FF-4C56-A44B-5A2B3C700ECE}" type="datetimeFigureOut">
              <a:rPr lang="en-US" smtClean="0"/>
              <a:pPr/>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07DA9-BD3C-4D1F-B680-EB07150668B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86AA8-C4FF-4C56-A44B-5A2B3C700ECE}" type="datetimeFigureOut">
              <a:rPr lang="en-US" smtClean="0"/>
              <a:pPr/>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07DA9-BD3C-4D1F-B680-EB07150668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CD86AA8-C4FF-4C56-A44B-5A2B3C700ECE}" type="datetimeFigureOut">
              <a:rPr lang="en-US" smtClean="0"/>
              <a:pPr/>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07DA9-BD3C-4D1F-B680-EB07150668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D86AA8-C4FF-4C56-A44B-5A2B3C700ECE}" type="datetimeFigureOut">
              <a:rPr lang="en-US" smtClean="0"/>
              <a:pPr/>
              <a:t>6/16/2017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7D07DA9-BD3C-4D1F-B680-EB07150668B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D86AA8-C4FF-4C56-A44B-5A2B3C700ECE}" type="datetimeFigureOut">
              <a:rPr lang="en-US" smtClean="0"/>
              <a:pPr/>
              <a:t>6/16/2017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D07DA9-BD3C-4D1F-B680-EB07150668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athan.eskue@orbitalatk.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7292" y="1828800"/>
            <a:ext cx="853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br>
              <a:rPr lang="en-US" altLang="en-US" sz="2400" dirty="0">
                <a:latin typeface="Calibri" panose="020F0502020204030204" pitchFamily="34" charset="0"/>
                <a:ea typeface="ＭＳ Ｐゴシック" panose="020B0600070205080204" pitchFamily="34" charset="-128"/>
              </a:rPr>
            </a:br>
            <a:r>
              <a:rPr lang="en-US" altLang="en-US" sz="2800" dirty="0">
                <a:ea typeface="ＭＳ Ｐゴシック" panose="020B0600070205080204" pitchFamily="34" charset="-128"/>
              </a:rPr>
              <a:t>Title:  Using Quantum Theory, Monte Carlo, and the Multiverse to Predict EAC</a:t>
            </a:r>
          </a:p>
          <a:p>
            <a:pPr eaLnBrk="1" hangingPunct="1">
              <a:lnSpc>
                <a:spcPct val="110000"/>
              </a:lnSpc>
            </a:pPr>
            <a:endParaRPr lang="en-US" altLang="en-US" sz="4400" dirty="0">
              <a:latin typeface="Calibri" panose="020F0502020204030204" pitchFamily="34" charset="0"/>
              <a:ea typeface="ＭＳ Ｐゴシック" panose="020B0600070205080204" pitchFamily="34" charset="-128"/>
            </a:endParaRPr>
          </a:p>
        </p:txBody>
      </p:sp>
      <p:sp>
        <p:nvSpPr>
          <p:cNvPr id="5" name="Rectangle 3"/>
          <p:cNvSpPr txBox="1">
            <a:spLocks noChangeArrowheads="1"/>
          </p:cNvSpPr>
          <p:nvPr/>
        </p:nvSpPr>
        <p:spPr bwMode="auto">
          <a:xfrm>
            <a:off x="589992" y="4724400"/>
            <a:ext cx="8312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4168775" algn="l"/>
              </a:tabLst>
              <a:defRPr>
                <a:solidFill>
                  <a:schemeClr val="tx1"/>
                </a:solidFill>
                <a:latin typeface="Arial" panose="020B0604020202020204" pitchFamily="34" charset="0"/>
              </a:defRPr>
            </a:lvl1pPr>
            <a:lvl2pPr marL="742950" indent="-285750" eaLnBrk="0" hangingPunct="0">
              <a:tabLst>
                <a:tab pos="4168775" algn="l"/>
              </a:tabLst>
              <a:defRPr>
                <a:solidFill>
                  <a:schemeClr val="tx1"/>
                </a:solidFill>
                <a:latin typeface="Arial" panose="020B0604020202020204" pitchFamily="34" charset="0"/>
              </a:defRPr>
            </a:lvl2pPr>
            <a:lvl3pPr marL="1143000" indent="-228600" eaLnBrk="0" hangingPunct="0">
              <a:tabLst>
                <a:tab pos="4168775" algn="l"/>
              </a:tabLst>
              <a:defRPr>
                <a:solidFill>
                  <a:schemeClr val="tx1"/>
                </a:solidFill>
                <a:latin typeface="Arial" panose="020B0604020202020204" pitchFamily="34" charset="0"/>
              </a:defRPr>
            </a:lvl3pPr>
            <a:lvl4pPr marL="1600200" indent="-228600" eaLnBrk="0" hangingPunct="0">
              <a:tabLst>
                <a:tab pos="4168775" algn="l"/>
              </a:tabLst>
              <a:defRPr>
                <a:solidFill>
                  <a:schemeClr val="tx1"/>
                </a:solidFill>
                <a:latin typeface="Arial" panose="020B0604020202020204" pitchFamily="34" charset="0"/>
              </a:defRPr>
            </a:lvl4pPr>
            <a:lvl5pPr marL="2057400" indent="-228600" eaLnBrk="0" hangingPunct="0">
              <a:tabLst>
                <a:tab pos="416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16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16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16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168775" algn="l"/>
              </a:tabLst>
              <a:defRPr>
                <a:solidFill>
                  <a:schemeClr val="tx1"/>
                </a:solidFill>
                <a:latin typeface="Arial" panose="020B0604020202020204" pitchFamily="34" charset="0"/>
              </a:defRPr>
            </a:lvl9pPr>
          </a:lstStyle>
          <a:p>
            <a:pPr eaLnBrk="1" hangingPunct="1">
              <a:spcBef>
                <a:spcPct val="20000"/>
              </a:spcBef>
              <a:buClr>
                <a:srgbClr val="007AC2"/>
              </a:buClr>
              <a:buFont typeface="Arial" panose="020B0604020202020204" pitchFamily="34" charset="0"/>
              <a:buNone/>
            </a:pPr>
            <a:r>
              <a:rPr lang="en-US" altLang="en-US" dirty="0">
                <a:solidFill>
                  <a:srgbClr val="455560"/>
                </a:solidFill>
                <a:latin typeface="Calibri" panose="020F0502020204030204" pitchFamily="34" charset="0"/>
                <a:ea typeface="ＭＳ Ｐゴシック" panose="020B0600070205080204" pitchFamily="34" charset="-128"/>
              </a:rPr>
              <a:t>Nathan Eskue</a:t>
            </a:r>
          </a:p>
          <a:p>
            <a:pPr eaLnBrk="1" hangingPunct="1">
              <a:spcBef>
                <a:spcPct val="20000"/>
              </a:spcBef>
              <a:buClr>
                <a:srgbClr val="007AC2"/>
              </a:buClr>
              <a:buFont typeface="Arial" panose="020B0604020202020204" pitchFamily="34" charset="0"/>
              <a:buNone/>
            </a:pPr>
            <a:r>
              <a:rPr lang="en-US" altLang="en-US" dirty="0">
                <a:solidFill>
                  <a:srgbClr val="455560"/>
                </a:solidFill>
                <a:latin typeface="Calibri" panose="020F0502020204030204" pitchFamily="34" charset="0"/>
                <a:ea typeface="ＭＳ Ｐゴシック" panose="020B0600070205080204" pitchFamily="34" charset="-128"/>
              </a:rPr>
              <a:t>Orbital ATK</a:t>
            </a:r>
          </a:p>
          <a:p>
            <a:pPr eaLnBrk="1" hangingPunct="1">
              <a:spcBef>
                <a:spcPct val="20000"/>
              </a:spcBef>
              <a:buClr>
                <a:srgbClr val="007AC2"/>
              </a:buClr>
              <a:buFont typeface="Arial" panose="020B0604020202020204" pitchFamily="34" charset="0"/>
              <a:buNone/>
            </a:pPr>
            <a:r>
              <a:rPr lang="en-US" altLang="en-US" dirty="0">
                <a:solidFill>
                  <a:srgbClr val="455560"/>
                </a:solidFill>
                <a:latin typeface="Calibri" panose="020F0502020204030204" pitchFamily="34" charset="0"/>
                <a:ea typeface="ＭＳ Ｐゴシック" panose="020B0600070205080204" pitchFamily="34" charset="-128"/>
                <a:hlinkClick r:id="rId2"/>
              </a:rPr>
              <a:t>nathan.eskue@orbitalatk.com</a:t>
            </a:r>
            <a:endParaRPr lang="en-US" altLang="en-US" dirty="0">
              <a:solidFill>
                <a:srgbClr val="455560"/>
              </a:solidFill>
              <a:latin typeface="Calibri" panose="020F0502020204030204" pitchFamily="34" charset="0"/>
              <a:ea typeface="ＭＳ Ｐゴシック" panose="020B0600070205080204" pitchFamily="34" charset="-128"/>
            </a:endParaRPr>
          </a:p>
          <a:p>
            <a:pPr eaLnBrk="1" hangingPunct="1">
              <a:spcBef>
                <a:spcPct val="20000"/>
              </a:spcBef>
              <a:buClr>
                <a:srgbClr val="007AC2"/>
              </a:buClr>
              <a:buFont typeface="Arial" panose="020B0604020202020204" pitchFamily="34" charset="0"/>
              <a:buNone/>
            </a:pPr>
            <a:r>
              <a:rPr lang="en-US" altLang="en-US" dirty="0">
                <a:solidFill>
                  <a:srgbClr val="455560"/>
                </a:solidFill>
                <a:latin typeface="Calibri" panose="020F0502020204030204" pitchFamily="34" charset="0"/>
                <a:ea typeface="ＭＳ Ｐゴシック" panose="020B0600070205080204" pitchFamily="34" charset="-128"/>
              </a:rPr>
              <a:t>480-528-2097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10</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normAutofit fontScale="90000"/>
          </a:bodyPr>
          <a:lstStyle/>
          <a:p>
            <a:pPr eaLnBrk="1" hangingPunct="1"/>
            <a:r>
              <a:rPr lang="en-US" altLang="en-US" dirty="0"/>
              <a:t>Quantum Primer Part 2:  The Multiverse</a:t>
            </a:r>
          </a:p>
        </p:txBody>
      </p:sp>
      <p:sp>
        <p:nvSpPr>
          <p:cNvPr id="8" name="Content Placeholder 2"/>
          <p:cNvSpPr txBox="1">
            <a:spLocks/>
          </p:cNvSpPr>
          <p:nvPr/>
        </p:nvSpPr>
        <p:spPr bwMode="auto">
          <a:xfrm>
            <a:off x="76200" y="838200"/>
            <a:ext cx="8763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Key takeaways</a:t>
            </a:r>
          </a:p>
          <a:p>
            <a:pPr lvl="1" indent="-342900">
              <a:lnSpc>
                <a:spcPct val="130000"/>
              </a:lnSpc>
              <a:buClr>
                <a:srgbClr val="007AC2"/>
              </a:buClr>
              <a:buFont typeface="Arial" panose="020B0604020202020204" pitchFamily="34" charset="0"/>
              <a:buChar char="•"/>
              <a:defRPr/>
            </a:pPr>
            <a:r>
              <a:rPr lang="en-US" altLang="en-US" dirty="0">
                <a:latin typeface="Calibri"/>
              </a:rPr>
              <a:t>Every decision causes a split in the universe</a:t>
            </a:r>
          </a:p>
          <a:p>
            <a:pPr lvl="1" indent="-342900">
              <a:lnSpc>
                <a:spcPct val="130000"/>
              </a:lnSpc>
              <a:buClr>
                <a:srgbClr val="007AC2"/>
              </a:buClr>
              <a:buFont typeface="Arial" panose="020B0604020202020204" pitchFamily="34" charset="0"/>
              <a:buChar char="•"/>
              <a:defRPr/>
            </a:pPr>
            <a:r>
              <a:rPr lang="en-US" altLang="en-US" dirty="0">
                <a:latin typeface="Calibri"/>
              </a:rPr>
              <a:t>Each path is then faced with a new set of decisions, each of which causes a new split</a:t>
            </a:r>
          </a:p>
          <a:p>
            <a:pPr lvl="1" indent="-342900">
              <a:lnSpc>
                <a:spcPct val="130000"/>
              </a:lnSpc>
              <a:buClr>
                <a:srgbClr val="007AC2"/>
              </a:buClr>
              <a:buFont typeface="Arial" panose="020B0604020202020204" pitchFamily="34" charset="0"/>
              <a:buChar char="•"/>
              <a:defRPr/>
            </a:pPr>
            <a:r>
              <a:rPr lang="en-US" altLang="en-US" dirty="0">
                <a:latin typeface="Calibri"/>
              </a:rPr>
              <a:t>The probability of each outcome determines how many alternate universes have that version of reality</a:t>
            </a:r>
          </a:p>
          <a:p>
            <a:pPr lvl="1" indent="-342900">
              <a:lnSpc>
                <a:spcPct val="130000"/>
              </a:lnSpc>
              <a:buClr>
                <a:srgbClr val="007AC2"/>
              </a:buClr>
              <a:buFont typeface="Arial" panose="020B0604020202020204" pitchFamily="34" charset="0"/>
              <a:buChar char="•"/>
              <a:defRPr/>
            </a:pPr>
            <a:r>
              <a:rPr lang="en-US" altLang="en-US" dirty="0">
                <a:latin typeface="Calibri"/>
              </a:rPr>
              <a:t>Being able to take a step back and see all possibilities would allow you to have a much better understanding of what actions to take today</a:t>
            </a:r>
          </a:p>
          <a:p>
            <a:pPr lvl="1" indent="-342900">
              <a:lnSpc>
                <a:spcPct val="130000"/>
              </a:lnSpc>
              <a:buClr>
                <a:srgbClr val="007AC2"/>
              </a:buClr>
              <a:buFont typeface="Arial" panose="020B0604020202020204" pitchFamily="34" charset="0"/>
              <a:buChar char="•"/>
              <a:defRPr/>
            </a:pPr>
            <a:r>
              <a:rPr lang="en-US" altLang="en-US" dirty="0">
                <a:latin typeface="Calibri"/>
              </a:rPr>
              <a:t>We already do this in our own lives!  Quick example…</a:t>
            </a:r>
          </a:p>
          <a:p>
            <a:pPr lvl="1" indent="-342900">
              <a:lnSpc>
                <a:spcPct val="130000"/>
              </a:lnSpc>
              <a:buClr>
                <a:srgbClr val="007AC2"/>
              </a:buClr>
              <a:buFont typeface="Arial" panose="020B0604020202020204" pitchFamily="34" charset="0"/>
              <a:buChar char="•"/>
              <a:defRPr/>
            </a:pPr>
            <a:endParaRPr lang="en-US" altLang="en-US" dirty="0">
              <a:latin typeface="Calibri"/>
            </a:endParaRPr>
          </a:p>
          <a:p>
            <a:pPr lvl="1" indent="-342900">
              <a:lnSpc>
                <a:spcPct val="130000"/>
              </a:lnSpc>
              <a:buClr>
                <a:srgbClr val="007AC2"/>
              </a:buClr>
              <a:buFont typeface="Arial" panose="020B0604020202020204" pitchFamily="34" charset="0"/>
              <a:buChar char="•"/>
              <a:defRPr/>
            </a:pPr>
            <a:endParaRPr lang="en-US" altLang="en-US" dirty="0">
              <a:latin typeface="Calibri"/>
            </a:endParaRPr>
          </a:p>
          <a:p>
            <a:pPr>
              <a:defRPr/>
            </a:pPr>
            <a:endParaRPr lang="en-US" altLang="en-US" dirty="0">
              <a:latin typeface="Calibri"/>
            </a:endParaRPr>
          </a:p>
        </p:txBody>
      </p:sp>
      <p:sp>
        <p:nvSpPr>
          <p:cNvPr id="5" name="TextBox 4"/>
          <p:cNvSpPr txBox="1"/>
          <p:nvPr/>
        </p:nvSpPr>
        <p:spPr>
          <a:xfrm>
            <a:off x="0" y="59436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So how exactly does this apply to my EAC?</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7" name="Picture 2" descr="Image result for stranger on a plane"/>
          <p:cNvPicPr>
            <a:picLocks noChangeAspect="1" noChangeArrowheads="1"/>
          </p:cNvPicPr>
          <p:nvPr/>
        </p:nvPicPr>
        <p:blipFill>
          <a:blip r:embed="rId3" cstate="print"/>
          <a:srcRect/>
          <a:stretch>
            <a:fillRect/>
          </a:stretch>
        </p:blipFill>
        <p:spPr bwMode="auto">
          <a:xfrm>
            <a:off x="7010400" y="4752975"/>
            <a:ext cx="1922394" cy="96202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086600" y="5486400"/>
            <a:ext cx="1752600" cy="215444"/>
          </a:xfrm>
          <a:prstGeom prst="rect">
            <a:avLst/>
          </a:prstGeom>
        </p:spPr>
        <p:txBody>
          <a:bodyPr wrap="square">
            <a:spAutoFit/>
          </a:bodyPr>
          <a:lstStyle/>
          <a:p>
            <a:r>
              <a:rPr lang="en-US" sz="400" dirty="0"/>
              <a:t>http://mylifesamovie.com/wp-content/uploads/2014/11/o-TALK-ON-PLANE-facebook.jpg?x24560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11</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Your EAC Multiverse</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Your EAC </a:t>
            </a:r>
            <a:r>
              <a:rPr lang="en-US" altLang="en-US" b="1" u="sng" dirty="0">
                <a:latin typeface="Calibri"/>
              </a:rPr>
              <a:t>is</a:t>
            </a:r>
            <a:r>
              <a:rPr lang="en-US" altLang="en-US" dirty="0">
                <a:latin typeface="Calibri"/>
              </a:rPr>
              <a:t> a multiverse</a:t>
            </a:r>
          </a:p>
          <a:p>
            <a:pPr lvl="1" indent="-342900">
              <a:lnSpc>
                <a:spcPct val="130000"/>
              </a:lnSpc>
              <a:buClr>
                <a:srgbClr val="007AC2"/>
              </a:buClr>
              <a:buFont typeface="Arial" panose="020B0604020202020204" pitchFamily="34" charset="0"/>
              <a:buChar char="•"/>
              <a:defRPr/>
            </a:pPr>
            <a:r>
              <a:rPr lang="en-US" altLang="en-US" dirty="0">
                <a:latin typeface="Calibri"/>
              </a:rPr>
              <a:t>Every decision causes a split in the potential EAC</a:t>
            </a:r>
          </a:p>
          <a:p>
            <a:pPr lvl="1" indent="-342900">
              <a:lnSpc>
                <a:spcPct val="130000"/>
              </a:lnSpc>
              <a:buClr>
                <a:srgbClr val="007AC2"/>
              </a:buClr>
              <a:buFont typeface="Arial" panose="020B0604020202020204" pitchFamily="34" charset="0"/>
              <a:buChar char="•"/>
              <a:defRPr/>
            </a:pPr>
            <a:r>
              <a:rPr lang="en-US" altLang="en-US" dirty="0">
                <a:latin typeface="Calibri"/>
              </a:rPr>
              <a:t>“Decisions” can be captured in the form of R&amp;Os</a:t>
            </a:r>
          </a:p>
          <a:p>
            <a:pPr>
              <a:defRPr/>
            </a:pPr>
            <a:r>
              <a:rPr lang="en-US" altLang="en-US" dirty="0">
                <a:latin typeface="Calibri"/>
              </a:rPr>
              <a:t>If you treat your EAC like a multiverse, several things happen</a:t>
            </a:r>
          </a:p>
          <a:p>
            <a:pPr lvl="1" indent="-342900">
              <a:lnSpc>
                <a:spcPct val="130000"/>
              </a:lnSpc>
              <a:buClr>
                <a:srgbClr val="007AC2"/>
              </a:buClr>
              <a:buFont typeface="Arial" panose="020B0604020202020204" pitchFamily="34" charset="0"/>
              <a:buChar char="•"/>
              <a:defRPr/>
            </a:pPr>
            <a:r>
              <a:rPr lang="en-US" altLang="en-US" dirty="0"/>
              <a:t>Drives discussions away from whether a top level EAC will happen as predicted</a:t>
            </a:r>
          </a:p>
          <a:p>
            <a:pPr lvl="1" indent="-342900">
              <a:lnSpc>
                <a:spcPct val="130000"/>
              </a:lnSpc>
              <a:buClr>
                <a:srgbClr val="007AC2"/>
              </a:buClr>
              <a:buFont typeface="Arial" panose="020B0604020202020204" pitchFamily="34" charset="0"/>
              <a:buChar char="•"/>
              <a:defRPr/>
            </a:pPr>
            <a:r>
              <a:rPr lang="en-US" altLang="en-US" dirty="0"/>
              <a:t>Drives discussion toward the actions that prevent risks and promote opportunities</a:t>
            </a:r>
          </a:p>
          <a:p>
            <a:pPr lvl="1" indent="-342900">
              <a:lnSpc>
                <a:spcPct val="130000"/>
              </a:lnSpc>
              <a:buClr>
                <a:srgbClr val="007AC2"/>
              </a:buClr>
              <a:buFont typeface="Arial" panose="020B0604020202020204" pitchFamily="34" charset="0"/>
              <a:buChar char="•"/>
              <a:defRPr/>
            </a:pPr>
            <a:r>
              <a:rPr lang="en-US" altLang="en-US" dirty="0"/>
              <a:t>Looks at your program as it is—a huge number of potential paths and results</a:t>
            </a:r>
            <a:endParaRPr lang="en-US" altLang="en-US" dirty="0">
              <a:latin typeface="Calibri"/>
            </a:endParaRPr>
          </a:p>
        </p:txBody>
      </p:sp>
      <p:sp>
        <p:nvSpPr>
          <p:cNvPr id="5" name="TextBox 4"/>
          <p:cNvSpPr txBox="1"/>
          <p:nvPr/>
        </p:nvSpPr>
        <p:spPr>
          <a:xfrm>
            <a:off x="76200" y="600069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Instead of a few numbers, your EAC becomes a cone of probable outcomes</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12</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Your EAC Multiverse</a:t>
            </a:r>
          </a:p>
        </p:txBody>
      </p:sp>
      <p:sp>
        <p:nvSpPr>
          <p:cNvPr id="8" name="Content Placeholder 2"/>
          <p:cNvSpPr txBox="1">
            <a:spLocks/>
          </p:cNvSpPr>
          <p:nvPr/>
        </p:nvSpPr>
        <p:spPr bwMode="auto">
          <a:xfrm>
            <a:off x="76200" y="838200"/>
            <a:ext cx="89916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Problem:  That is a lot of work.  An insane amount of work.</a:t>
            </a: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endParaRPr lang="en-US" altLang="en-US" dirty="0">
              <a:latin typeface="Calibri"/>
            </a:endParaRP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endParaRPr lang="en-US" altLang="en-US" dirty="0">
              <a:latin typeface="Calibri"/>
            </a:endParaRP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endParaRPr lang="en-US" altLang="en-US" dirty="0">
              <a:latin typeface="Calibri"/>
            </a:endParaRP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endParaRPr lang="en-US" altLang="en-US" dirty="0">
              <a:latin typeface="Calibri"/>
            </a:endParaRP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endParaRPr lang="en-US" altLang="en-US" dirty="0">
              <a:latin typeface="Calibri"/>
            </a:endParaRPr>
          </a:p>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Solution:  No, it’s not.</a:t>
            </a:r>
          </a:p>
          <a:p>
            <a:pPr lvl="1" indent="-342900">
              <a:lnSpc>
                <a:spcPct val="130000"/>
              </a:lnSpc>
              <a:buClr>
                <a:srgbClr val="007AC2"/>
              </a:buClr>
              <a:buFont typeface="Arial" panose="020B0604020202020204" pitchFamily="34" charset="0"/>
              <a:buChar char="•"/>
              <a:defRPr/>
            </a:pPr>
            <a:r>
              <a:rPr lang="en-US" altLang="en-US" dirty="0">
                <a:latin typeface="Calibri"/>
              </a:rPr>
              <a:t>If you focus on the two key elements of your project, the rest is simple.</a:t>
            </a:r>
          </a:p>
        </p:txBody>
      </p:sp>
      <p:sp>
        <p:nvSpPr>
          <p:cNvPr id="5" name="TextBox 4"/>
          <p:cNvSpPr txBox="1"/>
          <p:nvPr/>
        </p:nvSpPr>
        <p:spPr>
          <a:xfrm>
            <a:off x="76200" y="56388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What are these mysterious elements?</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7170" name="Picture 2"/>
          <p:cNvPicPr>
            <a:picLocks noChangeAspect="1" noChangeArrowheads="1"/>
          </p:cNvPicPr>
          <p:nvPr/>
        </p:nvPicPr>
        <p:blipFill>
          <a:blip r:embed="rId3" cstate="print"/>
          <a:srcRect/>
          <a:stretch>
            <a:fillRect/>
          </a:stretch>
        </p:blipFill>
        <p:spPr bwMode="auto">
          <a:xfrm>
            <a:off x="2438400" y="1447800"/>
            <a:ext cx="3886200" cy="26830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13</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EAC Multiverse Basics</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EAC Multiverse Element #1:  The Plan</a:t>
            </a:r>
          </a:p>
          <a:p>
            <a:pPr lvl="1" indent="-342900">
              <a:lnSpc>
                <a:spcPct val="130000"/>
              </a:lnSpc>
              <a:buClr>
                <a:srgbClr val="007AC2"/>
              </a:buClr>
              <a:buFont typeface="Arial" panose="020B0604020202020204" pitchFamily="34" charset="0"/>
              <a:buChar char="•"/>
              <a:defRPr/>
            </a:pPr>
            <a:r>
              <a:rPr lang="en-US" altLang="en-US" dirty="0">
                <a:latin typeface="Calibri"/>
              </a:rPr>
              <a:t>Baseline and manage the plan with the best available information</a:t>
            </a:r>
          </a:p>
          <a:p>
            <a:pPr lvl="1" indent="-342900">
              <a:lnSpc>
                <a:spcPct val="130000"/>
              </a:lnSpc>
              <a:buClr>
                <a:srgbClr val="007AC2"/>
              </a:buClr>
              <a:buFont typeface="Arial" panose="020B0604020202020204" pitchFamily="34" charset="0"/>
              <a:buChar char="•"/>
              <a:defRPr/>
            </a:pPr>
            <a:r>
              <a:rPr lang="en-US" altLang="en-US" dirty="0">
                <a:latin typeface="Calibri"/>
              </a:rPr>
              <a:t>You should already be doing this</a:t>
            </a:r>
          </a:p>
          <a:p>
            <a:pPr lvl="1" indent="-342900">
              <a:lnSpc>
                <a:spcPct val="130000"/>
              </a:lnSpc>
              <a:buClr>
                <a:srgbClr val="007AC2"/>
              </a:buClr>
              <a:buFont typeface="Arial" panose="020B0604020202020204" pitchFamily="34" charset="0"/>
              <a:buChar char="•"/>
              <a:defRPr/>
            </a:pPr>
            <a:endParaRPr lang="en-US" altLang="en-US" dirty="0">
              <a:latin typeface="Calibri"/>
            </a:endParaRPr>
          </a:p>
          <a:p>
            <a:pPr>
              <a:defRPr/>
            </a:pPr>
            <a:r>
              <a:rPr lang="en-US" altLang="en-US" dirty="0">
                <a:latin typeface="Calibri"/>
              </a:rPr>
              <a:t>EAC Multiverse Element #2:  A robust a well managed R&amp;O profile</a:t>
            </a:r>
            <a:endParaRPr lang="en-US" altLang="en-US" dirty="0"/>
          </a:p>
          <a:p>
            <a:pPr lvl="1" indent="-342900">
              <a:lnSpc>
                <a:spcPct val="130000"/>
              </a:lnSpc>
              <a:buClr>
                <a:srgbClr val="007AC2"/>
              </a:buClr>
              <a:buFont typeface="Arial" panose="020B0604020202020204" pitchFamily="34" charset="0"/>
              <a:buChar char="•"/>
              <a:defRPr/>
            </a:pPr>
            <a:r>
              <a:rPr lang="en-US" altLang="en-US" dirty="0"/>
              <a:t>What are all the events (decisions) that can alter “the plan”</a:t>
            </a:r>
          </a:p>
          <a:p>
            <a:pPr lvl="1" indent="-342900">
              <a:lnSpc>
                <a:spcPct val="130000"/>
              </a:lnSpc>
              <a:buClr>
                <a:srgbClr val="007AC2"/>
              </a:buClr>
              <a:buFont typeface="Arial" panose="020B0604020202020204" pitchFamily="34" charset="0"/>
              <a:buChar char="•"/>
              <a:defRPr/>
            </a:pPr>
            <a:r>
              <a:rPr lang="en-US" altLang="en-US" dirty="0"/>
              <a:t>What actions prevent (or promote) them?</a:t>
            </a:r>
          </a:p>
          <a:p>
            <a:pPr lvl="1" indent="-342900">
              <a:lnSpc>
                <a:spcPct val="130000"/>
              </a:lnSpc>
              <a:buClr>
                <a:srgbClr val="007AC2"/>
              </a:buClr>
              <a:buFont typeface="Arial" panose="020B0604020202020204" pitchFamily="34" charset="0"/>
              <a:buChar char="•"/>
              <a:defRPr/>
            </a:pPr>
            <a:r>
              <a:rPr lang="en-US" altLang="en-US" dirty="0"/>
              <a:t>Do they affect other decisions down the path?</a:t>
            </a:r>
          </a:p>
          <a:p>
            <a:pPr lvl="1" indent="-342900">
              <a:lnSpc>
                <a:spcPct val="130000"/>
              </a:lnSpc>
              <a:buClr>
                <a:srgbClr val="007AC2"/>
              </a:buClr>
              <a:buFont typeface="Arial" panose="020B0604020202020204" pitchFamily="34" charset="0"/>
              <a:buChar char="•"/>
              <a:defRPr/>
            </a:pPr>
            <a:r>
              <a:rPr lang="en-US" altLang="en-US" dirty="0"/>
              <a:t>What (and when) are the effects of each decision?</a:t>
            </a:r>
            <a:endParaRPr lang="en-US" altLang="en-US" dirty="0">
              <a:latin typeface="Calibri"/>
            </a:endParaRPr>
          </a:p>
        </p:txBody>
      </p:sp>
      <p:sp>
        <p:nvSpPr>
          <p:cNvPr id="5" name="TextBox 4"/>
          <p:cNvSpPr txBox="1"/>
          <p:nvPr/>
        </p:nvSpPr>
        <p:spPr>
          <a:xfrm>
            <a:off x="0" y="60198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What does it look like if we manage this way?</a:t>
            </a:r>
            <a:endParaRPr lang="en-US" altLang="en-US" sz="2800" b="1" dirty="0">
              <a:solidFill>
                <a:schemeClr val="bg1"/>
              </a:solidFill>
              <a:latin typeface="Calibri"/>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14</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EAC Multiverse Visualized</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EAC Multiverse Element #1:  The Plan</a:t>
            </a:r>
          </a:p>
          <a:p>
            <a:pPr lvl="1" indent="-342900">
              <a:lnSpc>
                <a:spcPct val="130000"/>
              </a:lnSpc>
              <a:buClr>
                <a:srgbClr val="007AC2"/>
              </a:buClr>
              <a:buFont typeface="Arial" panose="020B0604020202020204" pitchFamily="34" charset="0"/>
              <a:buChar char="•"/>
              <a:defRPr/>
            </a:pPr>
            <a:endParaRPr lang="en-US" altLang="en-US" dirty="0">
              <a:latin typeface="Calibri"/>
            </a:endParaRPr>
          </a:p>
          <a:p>
            <a:pPr lvl="1" indent="-342900">
              <a:lnSpc>
                <a:spcPct val="130000"/>
              </a:lnSpc>
              <a:buClr>
                <a:srgbClr val="007AC2"/>
              </a:buClr>
              <a:buFont typeface="Arial" panose="020B0604020202020204" pitchFamily="34" charset="0"/>
              <a:buChar char="•"/>
              <a:defRPr/>
            </a:pPr>
            <a:endParaRPr lang="en-US" altLang="en-US" dirty="0">
              <a:latin typeface="Calibri"/>
            </a:endParaRPr>
          </a:p>
          <a:p>
            <a:pPr>
              <a:defRPr/>
            </a:pPr>
            <a:r>
              <a:rPr lang="en-US" altLang="en-US" dirty="0">
                <a:latin typeface="Calibri"/>
              </a:rPr>
              <a:t>EAC Multiverse Element #2:  A robust, well managed R&amp;O profile</a:t>
            </a: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8194" name="Picture 2"/>
          <p:cNvPicPr>
            <a:picLocks noChangeAspect="1" noChangeArrowheads="1"/>
          </p:cNvPicPr>
          <p:nvPr/>
        </p:nvPicPr>
        <p:blipFill>
          <a:blip r:embed="rId3" cstate="print"/>
          <a:srcRect/>
          <a:stretch>
            <a:fillRect/>
          </a:stretch>
        </p:blipFill>
        <p:spPr bwMode="auto">
          <a:xfrm>
            <a:off x="381000" y="1524000"/>
            <a:ext cx="8248650" cy="438150"/>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4" cstate="print"/>
          <a:srcRect b="33099"/>
          <a:stretch>
            <a:fillRect/>
          </a:stretch>
        </p:blipFill>
        <p:spPr bwMode="auto">
          <a:xfrm>
            <a:off x="2514600" y="3124200"/>
            <a:ext cx="4038600" cy="26040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15</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EAC Multiverse Visualized</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EAC Multiverse Result</a:t>
            </a:r>
          </a:p>
          <a:p>
            <a:pPr lvl="1" indent="-342900">
              <a:lnSpc>
                <a:spcPct val="130000"/>
              </a:lnSpc>
              <a:buClr>
                <a:srgbClr val="007AC2"/>
              </a:buClr>
              <a:buFont typeface="Arial" panose="020B0604020202020204" pitchFamily="34" charset="0"/>
              <a:buChar char="•"/>
              <a:defRPr/>
            </a:pPr>
            <a:r>
              <a:rPr lang="en-US" altLang="en-US" dirty="0">
                <a:latin typeface="Calibri"/>
              </a:rPr>
              <a:t>If every possible combination of outcomes were mapped and tracked, it would look like:</a:t>
            </a:r>
          </a:p>
          <a:p>
            <a:pPr lvl="1" indent="-342900">
              <a:lnSpc>
                <a:spcPct val="130000"/>
              </a:lnSpc>
              <a:buClr>
                <a:srgbClr val="007AC2"/>
              </a:buClr>
              <a:buFont typeface="Arial" panose="020B0604020202020204" pitchFamily="34" charset="0"/>
              <a:buChar char="•"/>
              <a:defRPr/>
            </a:pPr>
            <a:endParaRPr lang="en-US" altLang="en-US" dirty="0">
              <a:latin typeface="Calibri"/>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9218" name="Picture 2"/>
          <p:cNvPicPr>
            <a:picLocks noChangeAspect="1" noChangeArrowheads="1"/>
          </p:cNvPicPr>
          <p:nvPr/>
        </p:nvPicPr>
        <p:blipFill>
          <a:blip r:embed="rId3" cstate="print"/>
          <a:srcRect/>
          <a:stretch>
            <a:fillRect/>
          </a:stretch>
        </p:blipFill>
        <p:spPr bwMode="auto">
          <a:xfrm>
            <a:off x="533400" y="2286001"/>
            <a:ext cx="777240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16</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EAC Multiverse Visualized</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EAC Multiverse Result</a:t>
            </a:r>
          </a:p>
          <a:p>
            <a:pPr lvl="1" indent="-342900">
              <a:lnSpc>
                <a:spcPct val="130000"/>
              </a:lnSpc>
              <a:buClr>
                <a:srgbClr val="007AC2"/>
              </a:buClr>
              <a:buFont typeface="Arial" panose="020B0604020202020204" pitchFamily="34" charset="0"/>
              <a:buChar char="•"/>
              <a:defRPr/>
            </a:pPr>
            <a:r>
              <a:rPr lang="en-US" altLang="en-US" dirty="0">
                <a:latin typeface="Calibri"/>
              </a:rPr>
              <a:t>If we did this over and over again, accounting for the probability of each R/O and therefore the probability of each individual path, we’d be able to determine with very strong certainty:</a:t>
            </a:r>
          </a:p>
          <a:p>
            <a:pPr lvl="1" indent="-342900">
              <a:lnSpc>
                <a:spcPct val="130000"/>
              </a:lnSpc>
              <a:buClr>
                <a:srgbClr val="007AC2"/>
              </a:buClr>
              <a:buFont typeface="Arial" panose="020B0604020202020204" pitchFamily="34" charset="0"/>
              <a:buChar char="•"/>
              <a:defRPr/>
            </a:pPr>
            <a:endParaRPr lang="en-US" altLang="en-US" dirty="0">
              <a:latin typeface="Calibri"/>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10242" name="Picture 2"/>
          <p:cNvPicPr>
            <a:picLocks noChangeAspect="1" noChangeArrowheads="1"/>
          </p:cNvPicPr>
          <p:nvPr/>
        </p:nvPicPr>
        <p:blipFill>
          <a:blip r:embed="rId3" cstate="print"/>
          <a:srcRect/>
          <a:stretch>
            <a:fillRect/>
          </a:stretch>
        </p:blipFill>
        <p:spPr bwMode="auto">
          <a:xfrm>
            <a:off x="1676400" y="2967037"/>
            <a:ext cx="2767047" cy="3205163"/>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419600" y="2967037"/>
            <a:ext cx="2660382" cy="320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17</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grpSp>
        <p:nvGrpSpPr>
          <p:cNvPr id="2" name="Group 8"/>
          <p:cNvGrpSpPr/>
          <p:nvPr/>
        </p:nvGrpSpPr>
        <p:grpSpPr>
          <a:xfrm>
            <a:off x="152400" y="1121796"/>
            <a:ext cx="8763000" cy="4898003"/>
            <a:chOff x="152400" y="152400"/>
            <a:chExt cx="8763000" cy="5867400"/>
          </a:xfrm>
        </p:grpSpPr>
        <p:pic>
          <p:nvPicPr>
            <p:cNvPr id="10" name="Picture 2"/>
            <p:cNvPicPr>
              <a:picLocks noChangeAspect="1" noChangeArrowheads="1"/>
            </p:cNvPicPr>
            <p:nvPr/>
          </p:nvPicPr>
          <p:blipFill>
            <a:blip r:embed="rId3" cstate="print"/>
            <a:srcRect/>
            <a:stretch>
              <a:fillRect/>
            </a:stretch>
          </p:blipFill>
          <p:spPr bwMode="auto">
            <a:xfrm>
              <a:off x="152400" y="152400"/>
              <a:ext cx="8763000" cy="58674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901458" y="381000"/>
              <a:ext cx="3213342" cy="2133600"/>
            </a:xfrm>
            <a:prstGeom prst="rect">
              <a:avLst/>
            </a:prstGeom>
            <a:noFill/>
            <a:ln w="9525">
              <a:noFill/>
              <a:miter lim="800000"/>
              <a:headEnd/>
              <a:tailEnd/>
            </a:ln>
          </p:spPr>
        </p:pic>
      </p:grpSp>
    </p:spTree>
    <p:extLst>
      <p:ext uri="{BB962C8B-B14F-4D97-AF65-F5344CB8AC3E}">
        <p14:creationId xmlns:p14="http://schemas.microsoft.com/office/powerpoint/2010/main" val="41097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18</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grpSp>
        <p:nvGrpSpPr>
          <p:cNvPr id="2" name="Group 11"/>
          <p:cNvGrpSpPr/>
          <p:nvPr/>
        </p:nvGrpSpPr>
        <p:grpSpPr>
          <a:xfrm>
            <a:off x="141787" y="990600"/>
            <a:ext cx="8926013" cy="5181600"/>
            <a:chOff x="141787" y="152400"/>
            <a:chExt cx="8926013" cy="5788733"/>
          </a:xfrm>
        </p:grpSpPr>
        <p:pic>
          <p:nvPicPr>
            <p:cNvPr id="13" name="Picture 2"/>
            <p:cNvPicPr>
              <a:picLocks noChangeAspect="1" noChangeArrowheads="1"/>
            </p:cNvPicPr>
            <p:nvPr/>
          </p:nvPicPr>
          <p:blipFill>
            <a:blip r:embed="rId3" cstate="print"/>
            <a:srcRect/>
            <a:stretch>
              <a:fillRect/>
            </a:stretch>
          </p:blipFill>
          <p:spPr bwMode="auto">
            <a:xfrm>
              <a:off x="141787" y="152400"/>
              <a:ext cx="8926013" cy="5788733"/>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838200" y="228600"/>
              <a:ext cx="3443638" cy="2209800"/>
            </a:xfrm>
            <a:prstGeom prst="rect">
              <a:avLst/>
            </a:prstGeom>
            <a:noFill/>
            <a:ln w="9525">
              <a:noFill/>
              <a:miter lim="800000"/>
              <a:headEnd/>
              <a:tailEnd/>
            </a:ln>
          </p:spPr>
        </p:pic>
      </p:grpSp>
    </p:spTree>
    <p:extLst>
      <p:ext uri="{BB962C8B-B14F-4D97-AF65-F5344CB8AC3E}">
        <p14:creationId xmlns:p14="http://schemas.microsoft.com/office/powerpoint/2010/main" val="41097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19</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grpSp>
        <p:nvGrpSpPr>
          <p:cNvPr id="2" name="Group 3"/>
          <p:cNvGrpSpPr/>
          <p:nvPr/>
        </p:nvGrpSpPr>
        <p:grpSpPr>
          <a:xfrm>
            <a:off x="76201" y="990600"/>
            <a:ext cx="8915399" cy="5257800"/>
            <a:chOff x="76201" y="85324"/>
            <a:chExt cx="8915399" cy="6010676"/>
          </a:xfrm>
        </p:grpSpPr>
        <p:pic>
          <p:nvPicPr>
            <p:cNvPr id="5" name="Picture 2"/>
            <p:cNvPicPr>
              <a:picLocks noChangeAspect="1" noChangeArrowheads="1"/>
            </p:cNvPicPr>
            <p:nvPr/>
          </p:nvPicPr>
          <p:blipFill>
            <a:blip r:embed="rId3" cstate="print"/>
            <a:srcRect/>
            <a:stretch>
              <a:fillRect/>
            </a:stretch>
          </p:blipFill>
          <p:spPr bwMode="auto">
            <a:xfrm>
              <a:off x="76201" y="85324"/>
              <a:ext cx="8915399" cy="601067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38200" y="304800"/>
              <a:ext cx="3667125" cy="2337475"/>
            </a:xfrm>
            <a:prstGeom prst="rect">
              <a:avLst/>
            </a:prstGeom>
            <a:noFill/>
            <a:ln w="9525">
              <a:noFill/>
              <a:miter lim="800000"/>
              <a:headEnd/>
              <a:tailEnd/>
            </a:ln>
          </p:spPr>
        </p:pic>
      </p:grpSp>
    </p:spTree>
    <p:extLst>
      <p:ext uri="{BB962C8B-B14F-4D97-AF65-F5344CB8AC3E}">
        <p14:creationId xmlns:p14="http://schemas.microsoft.com/office/powerpoint/2010/main" val="41097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pPr marL="514350" indent="-514350"/>
            <a:r>
              <a:rPr lang="en-US" sz="2400" dirty="0"/>
              <a:t>Learn about the multiverse, Schrödinger's cat(s), and why we can’t factor risks</a:t>
            </a:r>
          </a:p>
          <a:p>
            <a:pPr marL="514350" indent="-514350"/>
            <a:endParaRPr lang="en-US" sz="2400" dirty="0"/>
          </a:p>
          <a:p>
            <a:pPr marL="514350" indent="-514350"/>
            <a:r>
              <a:rPr lang="en-US" sz="2400" dirty="0"/>
              <a:t>Explore a better approach to predicting EACs</a:t>
            </a:r>
          </a:p>
          <a:p>
            <a:pPr marL="514350" indent="-514350"/>
            <a:endParaRPr lang="en-US" sz="2400" dirty="0"/>
          </a:p>
          <a:p>
            <a:pPr marL="514350" indent="-514350"/>
            <a:r>
              <a:rPr lang="en-US" sz="2400" dirty="0"/>
              <a:t>Review the process of building an EAC Multiverse and simulating using Monte Carlo analysis</a:t>
            </a:r>
          </a:p>
          <a:p>
            <a:pPr marL="514350" indent="-514350"/>
            <a:endParaRPr lang="en-US" sz="2400" dirty="0"/>
          </a:p>
          <a:p>
            <a:pPr marL="514350" indent="-514350"/>
            <a:r>
              <a:rPr lang="en-US" sz="2400" dirty="0"/>
              <a:t>Explore a user friendly data model that will create your project’s multiverse</a:t>
            </a:r>
          </a:p>
        </p:txBody>
      </p:sp>
      <p:sp>
        <p:nvSpPr>
          <p:cNvPr id="4100" name="Slide Number Placeholder 1"/>
          <p:cNvSpPr>
            <a:spLocks noGrp="1"/>
          </p:cNvSpPr>
          <p:nvPr>
            <p:ph type="sldNum" sz="quarter" idx="12"/>
          </p:nvPr>
        </p:nvSpPr>
        <p:spPr bwMode="auto">
          <a:xfrm>
            <a:off x="67818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FD0AE9-A098-4C9B-8296-6DBF2420BFA5}" type="slidenum">
              <a:rPr lang="en-US" altLang="en-US" sz="1400">
                <a:solidFill>
                  <a:schemeClr val="bg1"/>
                </a:solidFill>
              </a:rPr>
              <a:pPr eaLnBrk="1" hangingPunct="1"/>
              <a:t>2</a:t>
            </a:fld>
            <a:endParaRPr lang="en-US" altLang="en-US" sz="1400">
              <a:solidFill>
                <a:schemeClr val="bg1"/>
              </a:solidFill>
            </a:endParaRPr>
          </a:p>
        </p:txBody>
      </p:sp>
      <p:sp>
        <p:nvSpPr>
          <p:cNvPr id="3" name="Title 2"/>
          <p:cNvSpPr>
            <a:spLocks noGrp="1"/>
          </p:cNvSpPr>
          <p:nvPr>
            <p:ph type="title"/>
          </p:nvPr>
        </p:nvSpPr>
        <p:spPr/>
        <p:txBody>
          <a:bodyPr>
            <a:normAutofit fontScale="90000"/>
          </a:bodyPr>
          <a:lstStyle/>
          <a:p>
            <a:r>
              <a:rPr lang="en-US" dirty="0"/>
              <a:t>Expected Key Takeaways for Participants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20</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grpSp>
        <p:nvGrpSpPr>
          <p:cNvPr id="2" name="Group 3"/>
          <p:cNvGrpSpPr/>
          <p:nvPr/>
        </p:nvGrpSpPr>
        <p:grpSpPr>
          <a:xfrm>
            <a:off x="152401" y="990600"/>
            <a:ext cx="8915400" cy="5105400"/>
            <a:chOff x="152401" y="69353"/>
            <a:chExt cx="8915400" cy="5950448"/>
          </a:xfrm>
        </p:grpSpPr>
        <p:pic>
          <p:nvPicPr>
            <p:cNvPr id="5" name="Picture 2"/>
            <p:cNvPicPr>
              <a:picLocks noChangeAspect="1" noChangeArrowheads="1"/>
            </p:cNvPicPr>
            <p:nvPr/>
          </p:nvPicPr>
          <p:blipFill>
            <a:blip r:embed="rId3" cstate="print"/>
            <a:srcRect/>
            <a:stretch>
              <a:fillRect/>
            </a:stretch>
          </p:blipFill>
          <p:spPr bwMode="auto">
            <a:xfrm>
              <a:off x="152401" y="69353"/>
              <a:ext cx="8915400" cy="595044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819400" y="152400"/>
              <a:ext cx="1861782" cy="2981325"/>
            </a:xfrm>
            <a:prstGeom prst="rect">
              <a:avLst/>
            </a:prstGeom>
            <a:noFill/>
            <a:ln w="9525">
              <a:noFill/>
              <a:miter lim="800000"/>
              <a:headEnd/>
              <a:tailEnd/>
            </a:ln>
          </p:spPr>
        </p:pic>
      </p:grpSp>
    </p:spTree>
    <p:extLst>
      <p:ext uri="{BB962C8B-B14F-4D97-AF65-F5344CB8AC3E}">
        <p14:creationId xmlns:p14="http://schemas.microsoft.com/office/powerpoint/2010/main" val="41097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21</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pic>
        <p:nvPicPr>
          <p:cNvPr id="91138" name="Picture 2"/>
          <p:cNvPicPr>
            <a:picLocks noChangeAspect="1" noChangeArrowheads="1"/>
          </p:cNvPicPr>
          <p:nvPr/>
        </p:nvPicPr>
        <p:blipFill>
          <a:blip r:embed="rId3" cstate="print"/>
          <a:srcRect/>
          <a:stretch>
            <a:fillRect/>
          </a:stretch>
        </p:blipFill>
        <p:spPr bwMode="auto">
          <a:xfrm>
            <a:off x="76200" y="914400"/>
            <a:ext cx="8991599" cy="5173662"/>
          </a:xfrm>
          <a:prstGeom prst="rect">
            <a:avLst/>
          </a:prstGeom>
          <a:noFill/>
          <a:ln w="9525">
            <a:noFill/>
            <a:miter lim="800000"/>
            <a:headEnd/>
            <a:tailEnd/>
          </a:ln>
        </p:spPr>
      </p:pic>
      <p:pic>
        <p:nvPicPr>
          <p:cNvPr id="91139" name="Picture 3"/>
          <p:cNvPicPr>
            <a:picLocks noChangeAspect="1" noChangeArrowheads="1"/>
          </p:cNvPicPr>
          <p:nvPr/>
        </p:nvPicPr>
        <p:blipFill>
          <a:blip r:embed="rId4" cstate="print"/>
          <a:srcRect/>
          <a:stretch>
            <a:fillRect/>
          </a:stretch>
        </p:blipFill>
        <p:spPr bwMode="auto">
          <a:xfrm>
            <a:off x="6538783" y="3705225"/>
            <a:ext cx="2529017" cy="2390775"/>
          </a:xfrm>
          <a:prstGeom prst="rect">
            <a:avLst/>
          </a:prstGeom>
          <a:noFill/>
          <a:ln w="9525">
            <a:noFill/>
            <a:miter lim="800000"/>
            <a:headEnd/>
            <a:tailEnd/>
          </a:ln>
        </p:spPr>
      </p:pic>
      <p:pic>
        <p:nvPicPr>
          <p:cNvPr id="91140" name="Picture 4"/>
          <p:cNvPicPr>
            <a:picLocks noChangeAspect="1" noChangeArrowheads="1"/>
          </p:cNvPicPr>
          <p:nvPr/>
        </p:nvPicPr>
        <p:blipFill>
          <a:blip r:embed="rId5" cstate="print"/>
          <a:srcRect/>
          <a:stretch>
            <a:fillRect/>
          </a:stretch>
        </p:blipFill>
        <p:spPr bwMode="auto">
          <a:xfrm>
            <a:off x="838201" y="1066800"/>
            <a:ext cx="1905000" cy="3132962"/>
          </a:xfrm>
          <a:prstGeom prst="rect">
            <a:avLst/>
          </a:prstGeom>
          <a:noFill/>
          <a:ln w="9525">
            <a:noFill/>
            <a:miter lim="800000"/>
            <a:headEnd/>
            <a:tailEnd/>
          </a:ln>
        </p:spPr>
      </p:pic>
    </p:spTree>
    <p:extLst>
      <p:ext uri="{BB962C8B-B14F-4D97-AF65-F5344CB8AC3E}">
        <p14:creationId xmlns:p14="http://schemas.microsoft.com/office/powerpoint/2010/main" val="41097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22</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EXAMPLES</a:t>
            </a:r>
          </a:p>
        </p:txBody>
      </p:sp>
      <p:pic>
        <p:nvPicPr>
          <p:cNvPr id="90114" name="Picture 2"/>
          <p:cNvPicPr>
            <a:picLocks noChangeAspect="1" noChangeArrowheads="1"/>
          </p:cNvPicPr>
          <p:nvPr/>
        </p:nvPicPr>
        <p:blipFill>
          <a:blip r:embed="rId3" cstate="print"/>
          <a:srcRect/>
          <a:stretch>
            <a:fillRect/>
          </a:stretch>
        </p:blipFill>
        <p:spPr bwMode="auto">
          <a:xfrm>
            <a:off x="0" y="914400"/>
            <a:ext cx="8991600" cy="5151120"/>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6553200" y="3600692"/>
            <a:ext cx="2514600" cy="2419108"/>
          </a:xfrm>
          <a:prstGeom prst="rect">
            <a:avLst/>
          </a:prstGeom>
          <a:noFill/>
          <a:ln w="9525">
            <a:noFill/>
            <a:miter lim="800000"/>
            <a:headEnd/>
            <a:tailEnd/>
          </a:ln>
        </p:spPr>
      </p:pic>
      <p:pic>
        <p:nvPicPr>
          <p:cNvPr id="90116" name="Picture 4"/>
          <p:cNvPicPr>
            <a:picLocks noChangeAspect="1" noChangeArrowheads="1"/>
          </p:cNvPicPr>
          <p:nvPr/>
        </p:nvPicPr>
        <p:blipFill>
          <a:blip r:embed="rId5" cstate="print"/>
          <a:srcRect/>
          <a:stretch>
            <a:fillRect/>
          </a:stretch>
        </p:blipFill>
        <p:spPr bwMode="auto">
          <a:xfrm>
            <a:off x="762000" y="1066800"/>
            <a:ext cx="2971800" cy="2735022"/>
          </a:xfrm>
          <a:prstGeom prst="rect">
            <a:avLst/>
          </a:prstGeom>
          <a:noFill/>
          <a:ln w="9525">
            <a:noFill/>
            <a:miter lim="800000"/>
            <a:headEnd/>
            <a:tailEnd/>
          </a:ln>
        </p:spPr>
      </p:pic>
      <p:sp>
        <p:nvSpPr>
          <p:cNvPr id="8" name="Rounded Rectangular Callout 7"/>
          <p:cNvSpPr/>
          <p:nvPr/>
        </p:nvSpPr>
        <p:spPr>
          <a:xfrm>
            <a:off x="3962400" y="1219200"/>
            <a:ext cx="2667000" cy="838200"/>
          </a:xfrm>
          <a:prstGeom prst="wedgeRoundRectCallout">
            <a:avLst>
              <a:gd name="adj1" fmla="val -62322"/>
              <a:gd name="adj2" fmla="val 216852"/>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Mitigation here </a:t>
            </a:r>
            <a:r>
              <a:rPr lang="en-US" b="1" u="sng" dirty="0"/>
              <a:t>INCREASES EAC by $1.2M</a:t>
            </a:r>
          </a:p>
        </p:txBody>
      </p:sp>
    </p:spTree>
    <p:extLst>
      <p:ext uri="{BB962C8B-B14F-4D97-AF65-F5344CB8AC3E}">
        <p14:creationId xmlns:p14="http://schemas.microsoft.com/office/powerpoint/2010/main" val="41097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23</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EAC Multiverse Takeaway</a:t>
            </a:r>
          </a:p>
        </p:txBody>
      </p:sp>
      <p:sp>
        <p:nvSpPr>
          <p:cNvPr id="8" name="Content Placeholder 2"/>
          <p:cNvSpPr txBox="1">
            <a:spLocks/>
          </p:cNvSpPr>
          <p:nvPr/>
        </p:nvSpPr>
        <p:spPr bwMode="auto">
          <a:xfrm>
            <a:off x="76200" y="838200"/>
            <a:ext cx="8763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So how do we do this?</a:t>
            </a:r>
          </a:p>
          <a:p>
            <a:pPr lvl="1" indent="-342900">
              <a:lnSpc>
                <a:spcPct val="130000"/>
              </a:lnSpc>
              <a:buClr>
                <a:srgbClr val="007AC2"/>
              </a:buClr>
              <a:buFont typeface="Arial" panose="020B0604020202020204" pitchFamily="34" charset="0"/>
              <a:buChar char="•"/>
              <a:defRPr/>
            </a:pPr>
            <a:r>
              <a:rPr lang="en-US" altLang="en-US" dirty="0">
                <a:latin typeface="Calibri"/>
              </a:rPr>
              <a:t>Factoring and averaging muddles the data</a:t>
            </a:r>
          </a:p>
          <a:p>
            <a:pPr lvl="1" indent="-342900">
              <a:lnSpc>
                <a:spcPct val="130000"/>
              </a:lnSpc>
              <a:buClr>
                <a:srgbClr val="007AC2"/>
              </a:buClr>
              <a:buFont typeface="Arial" panose="020B0604020202020204" pitchFamily="34" charset="0"/>
              <a:buChar char="•"/>
              <a:defRPr/>
            </a:pPr>
            <a:r>
              <a:rPr lang="en-US" altLang="en-US" dirty="0">
                <a:latin typeface="Calibri"/>
              </a:rPr>
              <a:t>The math to calculate this is—well, it’s </a:t>
            </a:r>
            <a:r>
              <a:rPr lang="en-US" altLang="en-US" b="1" u="sng" dirty="0">
                <a:latin typeface="Calibri"/>
              </a:rPr>
              <a:t>hard</a:t>
            </a:r>
            <a:r>
              <a:rPr lang="en-US" altLang="en-US" dirty="0">
                <a:latin typeface="Calibri"/>
              </a:rPr>
              <a:t>.  And often impossible.</a:t>
            </a:r>
          </a:p>
          <a:p>
            <a:pPr lvl="1" indent="-342900">
              <a:lnSpc>
                <a:spcPct val="130000"/>
              </a:lnSpc>
              <a:buClr>
                <a:srgbClr val="007AC2"/>
              </a:buClr>
              <a:buFont typeface="Arial" panose="020B0604020202020204" pitchFamily="34" charset="0"/>
              <a:buChar char="•"/>
              <a:defRPr/>
            </a:pPr>
            <a:r>
              <a:rPr lang="en-US" altLang="en-US" dirty="0">
                <a:latin typeface="Calibri"/>
              </a:rPr>
              <a:t>Thanks to the Law of Large Numbers and a little VBA magic, we don’t need to do math (fist bump the person next to you)</a:t>
            </a:r>
          </a:p>
          <a:p>
            <a:pPr lvl="1" indent="-342900">
              <a:lnSpc>
                <a:spcPct val="130000"/>
              </a:lnSpc>
              <a:buClr>
                <a:srgbClr val="007AC2"/>
              </a:buClr>
              <a:buFont typeface="Arial" panose="020B0604020202020204" pitchFamily="34" charset="0"/>
              <a:buChar char="•"/>
              <a:defRPr/>
            </a:pPr>
            <a:r>
              <a:rPr lang="en-US" altLang="en-US" dirty="0">
                <a:latin typeface="Calibri"/>
              </a:rPr>
              <a:t>Instead, Excel will literally simulate the program from beginning to end, and roll virtual dice according to each R/O probability</a:t>
            </a:r>
          </a:p>
          <a:p>
            <a:pPr lvl="1" indent="-342900">
              <a:lnSpc>
                <a:spcPct val="130000"/>
              </a:lnSpc>
              <a:buClr>
                <a:srgbClr val="007AC2"/>
              </a:buClr>
              <a:buFont typeface="Arial" panose="020B0604020202020204" pitchFamily="34" charset="0"/>
              <a:buChar char="•"/>
              <a:defRPr/>
            </a:pPr>
            <a:r>
              <a:rPr lang="en-US" altLang="en-US" dirty="0">
                <a:latin typeface="Calibri"/>
              </a:rPr>
              <a:t>It takes about 10,000 iterations of the program to ensure with very high certainty that our cone of probable outcomes is accurate (this is called Monte Carlo simulation)</a:t>
            </a:r>
          </a:p>
          <a:p>
            <a:pPr lvl="1" indent="-342900">
              <a:lnSpc>
                <a:spcPct val="130000"/>
              </a:lnSpc>
              <a:buClr>
                <a:srgbClr val="007AC2"/>
              </a:buClr>
              <a:buFont typeface="Arial" panose="020B0604020202020204" pitchFamily="34" charset="0"/>
              <a:buChar char="•"/>
              <a:defRPr/>
            </a:pPr>
            <a:r>
              <a:rPr lang="en-US" altLang="en-US" dirty="0">
                <a:latin typeface="Calibri"/>
              </a:rPr>
              <a:t>Thankfully, Excel is </a:t>
            </a:r>
            <a:r>
              <a:rPr lang="en-US" altLang="en-US" b="1" u="sng" dirty="0">
                <a:latin typeface="Calibri"/>
              </a:rPr>
              <a:t>really good</a:t>
            </a:r>
            <a:r>
              <a:rPr lang="en-US" altLang="en-US" dirty="0">
                <a:latin typeface="Calibri"/>
              </a:rPr>
              <a:t> at this (another fist bump, please)</a:t>
            </a: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3601CE-9FAE-4CDC-A514-A388E5D9B879}" type="slidenum">
              <a:rPr lang="en-US" altLang="en-US" sz="1400">
                <a:solidFill>
                  <a:srgbClr val="FFFFFF"/>
                </a:solidFill>
                <a:latin typeface="Calibri" panose="020F0502020204030204" pitchFamily="34" charset="0"/>
              </a:rPr>
              <a:pPr eaLnBrk="1" hangingPunct="1"/>
              <a:t>24</a:t>
            </a:fld>
            <a:endParaRPr lang="en-US" altLang="en-US" sz="1400">
              <a:solidFill>
                <a:srgbClr val="FFFFFF"/>
              </a:solidFill>
              <a:latin typeface="Calibri" panose="020F0502020204030204" pitchFamily="34" charset="0"/>
            </a:endParaRPr>
          </a:p>
        </p:txBody>
      </p:sp>
      <p:sp>
        <p:nvSpPr>
          <p:cNvPr id="3" name="Title 2"/>
          <p:cNvSpPr>
            <a:spLocks noGrp="1"/>
          </p:cNvSpPr>
          <p:nvPr>
            <p:ph type="title"/>
          </p:nvPr>
        </p:nvSpPr>
        <p:spPr/>
        <p:txBody>
          <a:bodyPr/>
          <a:lstStyle/>
          <a:p>
            <a:r>
              <a:rPr lang="en-US" dirty="0"/>
              <a:t>Demonstration</a:t>
            </a:r>
          </a:p>
        </p:txBody>
      </p:sp>
      <p:sp>
        <p:nvSpPr>
          <p:cNvPr id="5" name="TextBox 4"/>
          <p:cNvSpPr txBox="1"/>
          <p:nvPr/>
        </p:nvSpPr>
        <p:spPr>
          <a:xfrm>
            <a:off x="152400" y="35052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ENOUGH TALK!!  LET’S SEE THE DATA MODEL IN ACTION</a:t>
            </a:r>
            <a:endParaRPr lang="en-US" altLang="en-US" sz="2800" b="1" dirty="0">
              <a:solidFill>
                <a:schemeClr val="bg1"/>
              </a:solidFill>
              <a:latin typeface="Calibri"/>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25</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Conclusion</a:t>
            </a:r>
          </a:p>
        </p:txBody>
      </p:sp>
      <p:sp>
        <p:nvSpPr>
          <p:cNvPr id="8" name="Content Placeholder 2"/>
          <p:cNvSpPr txBox="1">
            <a:spLocks/>
          </p:cNvSpPr>
          <p:nvPr/>
        </p:nvSpPr>
        <p:spPr bwMode="auto">
          <a:xfrm>
            <a:off x="76200" y="838200"/>
            <a:ext cx="8763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So what did we learn?</a:t>
            </a:r>
          </a:p>
          <a:p>
            <a:pPr lvl="1" indent="-342900">
              <a:lnSpc>
                <a:spcPct val="130000"/>
              </a:lnSpc>
              <a:buClr>
                <a:srgbClr val="007AC2"/>
              </a:buClr>
              <a:buFont typeface="Arial" panose="020B0604020202020204" pitchFamily="34" charset="0"/>
              <a:buChar char="•"/>
              <a:defRPr/>
            </a:pPr>
            <a:r>
              <a:rPr lang="en-US" altLang="en-US" dirty="0">
                <a:latin typeface="Calibri"/>
              </a:rPr>
              <a:t>Traditional EAC calculations have limited actionable value</a:t>
            </a:r>
          </a:p>
          <a:p>
            <a:pPr lvl="1" indent="-342900">
              <a:lnSpc>
                <a:spcPct val="130000"/>
              </a:lnSpc>
              <a:buClr>
                <a:srgbClr val="007AC2"/>
              </a:buClr>
              <a:buFont typeface="Arial" panose="020B0604020202020204" pitchFamily="34" charset="0"/>
              <a:buChar char="•"/>
              <a:defRPr/>
            </a:pPr>
            <a:r>
              <a:rPr lang="en-US" altLang="en-US" dirty="0">
                <a:latin typeface="Calibri"/>
              </a:rPr>
              <a:t>Cats make for fun scientific experiments</a:t>
            </a:r>
          </a:p>
          <a:p>
            <a:pPr lvl="1" indent="-342900">
              <a:lnSpc>
                <a:spcPct val="130000"/>
              </a:lnSpc>
              <a:buClr>
                <a:srgbClr val="007AC2"/>
              </a:buClr>
              <a:buFont typeface="Arial" panose="020B0604020202020204" pitchFamily="34" charset="0"/>
              <a:buChar char="•"/>
              <a:defRPr/>
            </a:pPr>
            <a:r>
              <a:rPr lang="en-US" altLang="en-US" dirty="0">
                <a:latin typeface="Calibri"/>
              </a:rPr>
              <a:t>If you actively manage and cultivate your R/O’s, you can create an EAC multiverse</a:t>
            </a:r>
          </a:p>
          <a:p>
            <a:pPr lvl="1" indent="-342900">
              <a:lnSpc>
                <a:spcPct val="130000"/>
              </a:lnSpc>
              <a:buClr>
                <a:srgbClr val="007AC2"/>
              </a:buClr>
              <a:buFont typeface="Arial" panose="020B0604020202020204" pitchFamily="34" charset="0"/>
              <a:buChar char="•"/>
              <a:defRPr/>
            </a:pPr>
            <a:r>
              <a:rPr lang="en-US" altLang="en-US" dirty="0">
                <a:latin typeface="Calibri"/>
              </a:rPr>
              <a:t>This gives you a much better idea of your cone of probable outcomes</a:t>
            </a:r>
          </a:p>
          <a:p>
            <a:pPr lvl="1" indent="-342900">
              <a:lnSpc>
                <a:spcPct val="130000"/>
              </a:lnSpc>
              <a:buClr>
                <a:srgbClr val="007AC2"/>
              </a:buClr>
              <a:buFont typeface="Arial" panose="020B0604020202020204" pitchFamily="34" charset="0"/>
              <a:buChar char="•"/>
              <a:defRPr/>
            </a:pPr>
            <a:r>
              <a:rPr lang="en-US" altLang="en-US" dirty="0">
                <a:latin typeface="Calibri"/>
              </a:rPr>
              <a:t>This in turn allows you to make better decisions to improve your program, and creates an EAC range with an accurate context</a:t>
            </a:r>
          </a:p>
          <a:p>
            <a:pPr lvl="1" indent="-342900">
              <a:lnSpc>
                <a:spcPct val="130000"/>
              </a:lnSpc>
              <a:buClr>
                <a:srgbClr val="007AC2"/>
              </a:buClr>
              <a:buFont typeface="Arial" panose="020B0604020202020204" pitchFamily="34" charset="0"/>
              <a:buChar char="•"/>
              <a:defRPr/>
            </a:pPr>
            <a:r>
              <a:rPr lang="en-US" altLang="en-US" dirty="0">
                <a:latin typeface="Calibri"/>
              </a:rPr>
              <a:t>Data modeling and simulation do the work so you can focus on R/O management and actually impact your program</a:t>
            </a: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26</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Conclusion</a:t>
            </a:r>
          </a:p>
        </p:txBody>
      </p:sp>
      <p:pic>
        <p:nvPicPr>
          <p:cNvPr id="6146" name="Picture 2"/>
          <p:cNvPicPr>
            <a:picLocks noChangeAspect="1" noChangeArrowheads="1"/>
          </p:cNvPicPr>
          <p:nvPr/>
        </p:nvPicPr>
        <p:blipFill>
          <a:blip r:embed="rId3" cstate="print"/>
          <a:srcRect/>
          <a:stretch>
            <a:fillRect/>
          </a:stretch>
        </p:blipFill>
        <p:spPr bwMode="auto">
          <a:xfrm>
            <a:off x="6172200" y="2590800"/>
            <a:ext cx="2770555" cy="34766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228600" y="1524000"/>
            <a:ext cx="2635693" cy="2333625"/>
          </a:xfrm>
          <a:prstGeom prst="rect">
            <a:avLst/>
          </a:prstGeom>
          <a:noFill/>
          <a:ln w="9525">
            <a:noFill/>
            <a:miter lim="800000"/>
            <a:headEnd/>
            <a:tailEnd/>
          </a:ln>
        </p:spPr>
      </p:pic>
      <p:sp>
        <p:nvSpPr>
          <p:cNvPr id="9" name="TextBox 8"/>
          <p:cNvSpPr txBox="1"/>
          <p:nvPr/>
        </p:nvSpPr>
        <p:spPr>
          <a:xfrm>
            <a:off x="152400" y="9906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REMEMBER—FORECASTING THE FUTURE IS GOOD, BUT</a:t>
            </a:r>
            <a:endParaRPr lang="en-US" altLang="en-US" sz="2800" b="1" dirty="0">
              <a:solidFill>
                <a:schemeClr val="bg1"/>
              </a:solidFill>
              <a:latin typeface="Calibri"/>
              <a:cs typeface="Arial" pitchFamily="34" charset="0"/>
            </a:endParaRPr>
          </a:p>
        </p:txBody>
      </p:sp>
      <p:sp>
        <p:nvSpPr>
          <p:cNvPr id="10" name="TextBox 9"/>
          <p:cNvSpPr txBox="1"/>
          <p:nvPr/>
        </p:nvSpPr>
        <p:spPr>
          <a:xfrm>
            <a:off x="2743200" y="1752600"/>
            <a:ext cx="21336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IT’S NOT THIS</a:t>
            </a:r>
            <a:endParaRPr lang="en-US" altLang="en-US" sz="2800" b="1" dirty="0">
              <a:solidFill>
                <a:schemeClr val="bg1"/>
              </a:solidFill>
              <a:latin typeface="Calibri"/>
              <a:cs typeface="Arial" pitchFamily="34" charset="0"/>
            </a:endParaRPr>
          </a:p>
        </p:txBody>
      </p:sp>
      <p:sp>
        <p:nvSpPr>
          <p:cNvPr id="11" name="TextBox 10"/>
          <p:cNvSpPr txBox="1"/>
          <p:nvPr/>
        </p:nvSpPr>
        <p:spPr>
          <a:xfrm>
            <a:off x="4191000" y="4495800"/>
            <a:ext cx="21336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IT’S THIS</a:t>
            </a:r>
            <a:endParaRPr lang="en-US" altLang="en-US" sz="2800" b="1" dirty="0">
              <a:solidFill>
                <a:schemeClr val="bg1"/>
              </a:solidFill>
              <a:latin typeface="Calibri"/>
              <a:cs typeface="Arial" pitchFamily="34" charset="0"/>
            </a:endParaRPr>
          </a:p>
        </p:txBody>
      </p:sp>
    </p:spTree>
    <p:extLst>
      <p:ext uri="{BB962C8B-B14F-4D97-AF65-F5344CB8AC3E}">
        <p14:creationId xmlns:p14="http://schemas.microsoft.com/office/powerpoint/2010/main" val="381921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27</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Party Favor</a:t>
            </a:r>
          </a:p>
        </p:txBody>
      </p:sp>
      <p:sp>
        <p:nvSpPr>
          <p:cNvPr id="8" name="Content Placeholder 2"/>
          <p:cNvSpPr txBox="1">
            <a:spLocks/>
          </p:cNvSpPr>
          <p:nvPr/>
        </p:nvSpPr>
        <p:spPr bwMode="auto">
          <a:xfrm>
            <a:off x="76200" y="838200"/>
            <a:ext cx="8763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Would you like to try using the data model?</a:t>
            </a:r>
          </a:p>
          <a:p>
            <a:pPr lvl="1" indent="-342900">
              <a:lnSpc>
                <a:spcPct val="130000"/>
              </a:lnSpc>
              <a:buClr>
                <a:srgbClr val="007AC2"/>
              </a:buClr>
              <a:buFont typeface="Arial" panose="020B0604020202020204" pitchFamily="34" charset="0"/>
              <a:buChar char="•"/>
              <a:defRPr/>
            </a:pPr>
            <a:r>
              <a:rPr lang="en-US" altLang="en-US" dirty="0">
                <a:latin typeface="Calibri"/>
              </a:rPr>
              <a:t>If so, please contact me and I will happily send you a copy with instructions</a:t>
            </a:r>
          </a:p>
          <a:p>
            <a:pPr lvl="1" indent="-342900">
              <a:lnSpc>
                <a:spcPct val="130000"/>
              </a:lnSpc>
              <a:buClr>
                <a:srgbClr val="007AC2"/>
              </a:buClr>
              <a:buFont typeface="Arial" panose="020B0604020202020204" pitchFamily="34" charset="0"/>
              <a:buChar char="•"/>
              <a:defRPr/>
            </a:pPr>
            <a:r>
              <a:rPr lang="en-US" altLang="en-US" dirty="0">
                <a:latin typeface="Calibri"/>
              </a:rPr>
              <a:t>I would love any feedback or suggestions for how to improve the process or the tool itself—this is an evolving project!</a:t>
            </a: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4294967295"/>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28</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228600" y="0"/>
            <a:ext cx="8458200" cy="1143000"/>
          </a:xfrm>
        </p:spPr>
        <p:txBody>
          <a:bodyPr>
            <a:normAutofit/>
          </a:bodyPr>
          <a:lstStyle/>
          <a:p>
            <a:pPr eaLnBrk="1" hangingPunct="1"/>
            <a:r>
              <a:rPr lang="en-US" altLang="en-US" dirty="0"/>
              <a:t>Preview of Next Version </a:t>
            </a:r>
            <a:r>
              <a:rPr lang="en-US" altLang="en-US" sz="2400" dirty="0"/>
              <a:t>(coming Fall 2017)</a:t>
            </a:r>
            <a:endParaRPr lang="en-US" altLang="en-US" dirty="0"/>
          </a:p>
        </p:txBody>
      </p:sp>
      <p:pic>
        <p:nvPicPr>
          <p:cNvPr id="8196" name="Picture 4" descr="Image result for machine learning ucb"/>
          <p:cNvPicPr>
            <a:picLocks noChangeAspect="1" noChangeArrowheads="1"/>
          </p:cNvPicPr>
          <p:nvPr/>
        </p:nvPicPr>
        <p:blipFill>
          <a:blip r:embed="rId3" cstate="print"/>
          <a:srcRect/>
          <a:stretch>
            <a:fillRect/>
          </a:stretch>
        </p:blipFill>
        <p:spPr bwMode="auto">
          <a:xfrm>
            <a:off x="4038600" y="3581400"/>
            <a:ext cx="4867275" cy="2853230"/>
          </a:xfrm>
          <a:prstGeom prst="rect">
            <a:avLst/>
          </a:prstGeom>
          <a:noFill/>
        </p:spPr>
      </p:pic>
      <p:pic>
        <p:nvPicPr>
          <p:cNvPr id="8200" name="Picture 8" descr="Image result for multi armed bandit ucb"/>
          <p:cNvPicPr>
            <a:picLocks noChangeAspect="1" noChangeArrowheads="1"/>
          </p:cNvPicPr>
          <p:nvPr/>
        </p:nvPicPr>
        <p:blipFill>
          <a:blip r:embed="rId4" cstate="print"/>
          <a:srcRect/>
          <a:stretch>
            <a:fillRect/>
          </a:stretch>
        </p:blipFill>
        <p:spPr bwMode="auto">
          <a:xfrm>
            <a:off x="0" y="990600"/>
            <a:ext cx="5943600" cy="2583180"/>
          </a:xfrm>
          <a:prstGeom prst="rect">
            <a:avLst/>
          </a:prstGeom>
          <a:noFill/>
        </p:spPr>
      </p:pic>
      <p:pic>
        <p:nvPicPr>
          <p:cNvPr id="8198" name="Picture 6" descr="Image result for multi armed bandit ucb"/>
          <p:cNvPicPr>
            <a:picLocks noChangeAspect="1" noChangeArrowheads="1"/>
          </p:cNvPicPr>
          <p:nvPr/>
        </p:nvPicPr>
        <p:blipFill>
          <a:blip r:embed="rId5" cstate="print"/>
          <a:srcRect/>
          <a:stretch>
            <a:fillRect/>
          </a:stretch>
        </p:blipFill>
        <p:spPr bwMode="auto">
          <a:xfrm>
            <a:off x="381000" y="3657600"/>
            <a:ext cx="3019425" cy="3019426"/>
          </a:xfrm>
          <a:prstGeom prst="rect">
            <a:avLst/>
          </a:prstGeom>
          <a:noFill/>
        </p:spPr>
      </p:pic>
      <p:pic>
        <p:nvPicPr>
          <p:cNvPr id="8202" name="Picture 10" descr="Image result for machine learning"/>
          <p:cNvPicPr>
            <a:picLocks noChangeAspect="1" noChangeArrowheads="1"/>
          </p:cNvPicPr>
          <p:nvPr/>
        </p:nvPicPr>
        <p:blipFill>
          <a:blip r:embed="rId6" cstate="print"/>
          <a:srcRect/>
          <a:stretch>
            <a:fillRect/>
          </a:stretch>
        </p:blipFill>
        <p:spPr bwMode="auto">
          <a:xfrm>
            <a:off x="5867400" y="1219200"/>
            <a:ext cx="3038475" cy="1823085"/>
          </a:xfrm>
          <a:prstGeom prst="rect">
            <a:avLst/>
          </a:prstGeom>
          <a:noFill/>
        </p:spPr>
      </p:pic>
      <p:sp>
        <p:nvSpPr>
          <p:cNvPr id="10" name="Rectangle 9"/>
          <p:cNvSpPr/>
          <p:nvPr/>
        </p:nvSpPr>
        <p:spPr>
          <a:xfrm>
            <a:off x="6553200" y="3048000"/>
            <a:ext cx="1828800" cy="215444"/>
          </a:xfrm>
          <a:prstGeom prst="rect">
            <a:avLst/>
          </a:prstGeom>
        </p:spPr>
        <p:txBody>
          <a:bodyPr wrap="square">
            <a:spAutoFit/>
          </a:bodyPr>
          <a:lstStyle/>
          <a:p>
            <a:r>
              <a:rPr lang="en-US" sz="400" dirty="0"/>
              <a:t>http://www.kdnuggets.com/wp-content/uploads/machine-learning-api.jpeg</a:t>
            </a:r>
          </a:p>
        </p:txBody>
      </p:sp>
    </p:spTree>
    <p:extLst>
      <p:ext uri="{BB962C8B-B14F-4D97-AF65-F5344CB8AC3E}">
        <p14:creationId xmlns:p14="http://schemas.microsoft.com/office/powerpoint/2010/main" val="293244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7292" y="1447800"/>
            <a:ext cx="853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br>
              <a:rPr lang="en-US" altLang="en-US" sz="2400" dirty="0">
                <a:solidFill>
                  <a:srgbClr val="FFFFFF"/>
                </a:solidFill>
                <a:latin typeface="Calibri" panose="020F0502020204030204" pitchFamily="34" charset="0"/>
                <a:ea typeface="ＭＳ Ｐゴシック" panose="020B0600070205080204" pitchFamily="34" charset="-128"/>
              </a:rPr>
            </a:br>
            <a:r>
              <a:rPr lang="en-US" altLang="en-US" sz="2800" dirty="0">
                <a:solidFill>
                  <a:srgbClr val="FFFFFF"/>
                </a:solidFill>
                <a:ea typeface="ＭＳ Ｐゴシック" panose="020B0600070205080204" pitchFamily="34" charset="-128"/>
              </a:rPr>
              <a:t>Title: </a:t>
            </a:r>
          </a:p>
          <a:p>
            <a:pPr eaLnBrk="1" hangingPunct="1">
              <a:lnSpc>
                <a:spcPct val="110000"/>
              </a:lnSpc>
            </a:pPr>
            <a:r>
              <a:rPr lang="en-US" altLang="en-US" sz="2800" dirty="0">
                <a:solidFill>
                  <a:srgbClr val="FFFFFF"/>
                </a:solidFill>
                <a:ea typeface="ＭＳ Ｐゴシック" panose="020B0600070205080204" pitchFamily="34" charset="-128"/>
              </a:rPr>
              <a:t>Using Quantum Theory, Monte Carlo, and the Multiverse to Predict EAC</a:t>
            </a:r>
            <a:endParaRPr lang="en-US" altLang="en-US" sz="4400" dirty="0">
              <a:solidFill>
                <a:srgbClr val="FFFFFF"/>
              </a:solidFill>
              <a:latin typeface="Calibri" panose="020F0502020204030204" pitchFamily="34" charset="0"/>
              <a:ea typeface="ＭＳ Ｐゴシック" panose="020B0600070205080204" pitchFamily="34" charset="-128"/>
            </a:endParaRPr>
          </a:p>
        </p:txBody>
      </p:sp>
      <p:sp>
        <p:nvSpPr>
          <p:cNvPr id="5" name="Rectangle 3"/>
          <p:cNvSpPr txBox="1">
            <a:spLocks noChangeArrowheads="1"/>
          </p:cNvSpPr>
          <p:nvPr/>
        </p:nvSpPr>
        <p:spPr bwMode="auto">
          <a:xfrm>
            <a:off x="381000" y="4724400"/>
            <a:ext cx="8312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4168775" algn="l"/>
              </a:tabLst>
              <a:defRPr>
                <a:solidFill>
                  <a:schemeClr val="tx1"/>
                </a:solidFill>
                <a:latin typeface="Arial" panose="020B0604020202020204" pitchFamily="34" charset="0"/>
              </a:defRPr>
            </a:lvl1pPr>
            <a:lvl2pPr marL="742950" indent="-285750" eaLnBrk="0" hangingPunct="0">
              <a:tabLst>
                <a:tab pos="4168775" algn="l"/>
              </a:tabLst>
              <a:defRPr>
                <a:solidFill>
                  <a:schemeClr val="tx1"/>
                </a:solidFill>
                <a:latin typeface="Arial" panose="020B0604020202020204" pitchFamily="34" charset="0"/>
              </a:defRPr>
            </a:lvl2pPr>
            <a:lvl3pPr marL="1143000" indent="-228600" eaLnBrk="0" hangingPunct="0">
              <a:tabLst>
                <a:tab pos="4168775" algn="l"/>
              </a:tabLst>
              <a:defRPr>
                <a:solidFill>
                  <a:schemeClr val="tx1"/>
                </a:solidFill>
                <a:latin typeface="Arial" panose="020B0604020202020204" pitchFamily="34" charset="0"/>
              </a:defRPr>
            </a:lvl3pPr>
            <a:lvl4pPr marL="1600200" indent="-228600" eaLnBrk="0" hangingPunct="0">
              <a:tabLst>
                <a:tab pos="4168775" algn="l"/>
              </a:tabLst>
              <a:defRPr>
                <a:solidFill>
                  <a:schemeClr val="tx1"/>
                </a:solidFill>
                <a:latin typeface="Arial" panose="020B0604020202020204" pitchFamily="34" charset="0"/>
              </a:defRPr>
            </a:lvl4pPr>
            <a:lvl5pPr marL="2057400" indent="-228600" eaLnBrk="0" hangingPunct="0">
              <a:tabLst>
                <a:tab pos="416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16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16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16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168775" algn="l"/>
              </a:tabLst>
              <a:defRPr>
                <a:solidFill>
                  <a:schemeClr val="tx1"/>
                </a:solidFill>
                <a:latin typeface="Arial" panose="020B0604020202020204" pitchFamily="34" charset="0"/>
              </a:defRPr>
            </a:lvl9pPr>
          </a:lstStyle>
          <a:p>
            <a:pPr algn="ctr" eaLnBrk="1" hangingPunct="1">
              <a:spcBef>
                <a:spcPct val="20000"/>
              </a:spcBef>
              <a:buClr>
                <a:srgbClr val="007AC2"/>
              </a:buClr>
              <a:buFont typeface="Arial" panose="020B0604020202020204" pitchFamily="34" charset="0"/>
              <a:buNone/>
            </a:pPr>
            <a:r>
              <a:rPr lang="en-US" altLang="en-US" sz="4400" b="1" dirty="0">
                <a:solidFill>
                  <a:srgbClr val="076988"/>
                </a:solidFill>
                <a:latin typeface="Calibri" panose="020F0502020204030204" pitchFamily="34" charset="0"/>
                <a:ea typeface="ＭＳ Ｐゴシック" panose="020B0600070205080204" pitchFamily="34" charset="-128"/>
              </a:rPr>
              <a:t>Questions?</a:t>
            </a:r>
          </a:p>
        </p:txBody>
      </p:sp>
    </p:spTree>
    <p:extLst>
      <p:ext uri="{BB962C8B-B14F-4D97-AF65-F5344CB8AC3E}">
        <p14:creationId xmlns:p14="http://schemas.microsoft.com/office/powerpoint/2010/main" val="233080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3</a:t>
            </a:fld>
            <a:endParaRPr lang="en-US" altLang="en-US" sz="140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The Burning Platform</a:t>
            </a:r>
          </a:p>
        </p:txBody>
      </p:sp>
      <p:sp>
        <p:nvSpPr>
          <p:cNvPr id="8" name="Content Placeholder 2"/>
          <p:cNvSpPr txBox="1">
            <a:spLocks/>
          </p:cNvSpPr>
          <p:nvPr/>
        </p:nvSpPr>
        <p:spPr bwMode="auto">
          <a:xfrm>
            <a:off x="76200" y="838200"/>
            <a:ext cx="73152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455560"/>
                </a:solidFill>
                <a:effectLst/>
                <a:uLnTx/>
                <a:uFillTx/>
                <a:latin typeface="Calibri"/>
                <a:ea typeface="+mn-ea"/>
                <a:cs typeface="Arial" pitchFamily="34" charset="0"/>
              </a:rPr>
              <a:t>Why is successfully predicting</a:t>
            </a:r>
            <a:r>
              <a:rPr kumimoji="0" lang="en-US" altLang="en-US" sz="2400" b="0" i="0" u="none" strike="noStrike" kern="1200" cap="none" spc="0" normalizeH="0" noProof="0" dirty="0">
                <a:ln>
                  <a:noFill/>
                </a:ln>
                <a:solidFill>
                  <a:srgbClr val="455560"/>
                </a:solidFill>
                <a:effectLst/>
                <a:uLnTx/>
                <a:uFillTx/>
                <a:latin typeface="Calibri"/>
                <a:ea typeface="+mn-ea"/>
                <a:cs typeface="Arial" pitchFamily="34" charset="0"/>
              </a:rPr>
              <a:t> an EAC so difficult?</a:t>
            </a:r>
            <a:endParaRPr kumimoji="0" lang="en-US" altLang="en-US" sz="2400" b="0" i="0" u="none" strike="noStrike" kern="1200" cap="none" spc="0" normalizeH="0" baseline="0" noProof="0" dirty="0">
              <a:ln>
                <a:noFill/>
              </a:ln>
              <a:solidFill>
                <a:srgbClr val="455560"/>
              </a:solidFill>
              <a:effectLst/>
              <a:uLnTx/>
              <a:uFillTx/>
              <a:latin typeface="Calibri"/>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altLang="en-US" dirty="0">
              <a:latin typeface="Calibri"/>
            </a:endParaRPr>
          </a:p>
        </p:txBody>
      </p:sp>
      <p:grpSp>
        <p:nvGrpSpPr>
          <p:cNvPr id="2" name="Group 9"/>
          <p:cNvGrpSpPr/>
          <p:nvPr/>
        </p:nvGrpSpPr>
        <p:grpSpPr>
          <a:xfrm>
            <a:off x="3505200" y="2895600"/>
            <a:ext cx="2353062" cy="1600200"/>
            <a:chOff x="6553200" y="1371600"/>
            <a:chExt cx="2353062" cy="1600200"/>
          </a:xfrm>
        </p:grpSpPr>
        <p:pic>
          <p:nvPicPr>
            <p:cNvPr id="1026" name="Picture 2"/>
            <p:cNvPicPr>
              <a:picLocks noChangeAspect="1" noChangeArrowheads="1"/>
            </p:cNvPicPr>
            <p:nvPr/>
          </p:nvPicPr>
          <p:blipFill>
            <a:blip r:embed="rId3" cstate="print"/>
            <a:srcRect/>
            <a:stretch>
              <a:fillRect/>
            </a:stretch>
          </p:blipFill>
          <p:spPr bwMode="auto">
            <a:xfrm>
              <a:off x="6553200" y="1371600"/>
              <a:ext cx="2353062" cy="16002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629400" y="2667000"/>
              <a:ext cx="2133600" cy="276999"/>
            </a:xfrm>
            <a:prstGeom prst="rect">
              <a:avLst/>
            </a:prstGeom>
            <a:noFill/>
          </p:spPr>
          <p:txBody>
            <a:bodyPr wrap="square" rtlCol="0">
              <a:spAutoFit/>
            </a:bodyPr>
            <a:lstStyle/>
            <a:p>
              <a:r>
                <a:rPr lang="en-US" sz="600" dirty="0">
                  <a:solidFill>
                    <a:schemeClr val="bg1"/>
                  </a:solidFill>
                </a:rPr>
                <a:t>https://opexsociety.org/body-of-knowledge/real-leaders-never-say-burning-platform/</a:t>
              </a:r>
            </a:p>
          </p:txBody>
        </p:sp>
      </p:grpSp>
      <p:graphicFrame>
        <p:nvGraphicFramePr>
          <p:cNvPr id="12" name="Diagram 11"/>
          <p:cNvGraphicFramePr/>
          <p:nvPr/>
        </p:nvGraphicFramePr>
        <p:xfrm>
          <a:off x="152400" y="1371600"/>
          <a:ext cx="8839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33400" y="6096000"/>
            <a:ext cx="82296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THE REAL QUESTION IS:  WHY DO WE TRY IN THE FIRST PLACE?</a:t>
            </a:r>
            <a:endParaRPr lang="en-US" altLang="en-US" sz="2800" b="1" dirty="0">
              <a:solidFill>
                <a:schemeClr val="bg1"/>
              </a:solidFill>
              <a:latin typeface="Calibri"/>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4</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lstStyle/>
          <a:p>
            <a:pPr eaLnBrk="1" hangingPunct="1"/>
            <a:r>
              <a:rPr lang="en-US" altLang="en-US" dirty="0"/>
              <a:t>Basic EAC Analysis</a:t>
            </a:r>
          </a:p>
        </p:txBody>
      </p:sp>
      <p:sp>
        <p:nvSpPr>
          <p:cNvPr id="8" name="Content Placeholder 2"/>
          <p:cNvSpPr txBox="1">
            <a:spLocks/>
          </p:cNvSpPr>
          <p:nvPr/>
        </p:nvSpPr>
        <p:spPr bwMode="auto">
          <a:xfrm>
            <a:off x="0" y="9906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455560"/>
                </a:solidFill>
                <a:effectLst/>
                <a:uLnTx/>
                <a:uFillTx/>
                <a:latin typeface="Calibri"/>
                <a:ea typeface="+mn-ea"/>
                <a:cs typeface="Arial" pitchFamily="34" charset="0"/>
              </a:rPr>
              <a:t>We try.</a:t>
            </a:r>
            <a:r>
              <a:rPr kumimoji="0" lang="en-US" altLang="en-US" sz="2400" b="0" i="0" u="none" strike="noStrike" kern="1200" cap="none" spc="0" normalizeH="0" noProof="0" dirty="0">
                <a:ln>
                  <a:noFill/>
                </a:ln>
                <a:solidFill>
                  <a:srgbClr val="455560"/>
                </a:solidFill>
                <a:effectLst/>
                <a:uLnTx/>
                <a:uFillTx/>
                <a:latin typeface="Calibri"/>
                <a:ea typeface="+mn-ea"/>
                <a:cs typeface="Arial" pitchFamily="34" charset="0"/>
              </a:rPr>
              <a:t> . . Because we must</a:t>
            </a:r>
            <a:endParaRPr kumimoji="0" lang="en-US" altLang="en-US" sz="2200" b="0" i="0" u="none" strike="noStrike" kern="1200" cap="none" spc="0" normalizeH="0" baseline="0" noProof="0" dirty="0">
              <a:ln>
                <a:noFill/>
              </a:ln>
              <a:solidFill>
                <a:srgbClr val="455560"/>
              </a:solidFill>
              <a:effectLst/>
              <a:uLnTx/>
              <a:uFillTx/>
              <a:latin typeface="Calibri"/>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455560"/>
                </a:solidFill>
                <a:effectLst/>
                <a:uLnTx/>
                <a:uFillTx/>
                <a:latin typeface="Calibri"/>
                <a:ea typeface="+mn-ea"/>
                <a:cs typeface="Arial" pitchFamily="34" charset="0"/>
              </a:rPr>
              <a:t>Revenue forecasting</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dirty="0">
                <a:latin typeface="Calibri"/>
              </a:rPr>
              <a:t>Customer reports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noProof="0" dirty="0">
                <a:ln>
                  <a:noFill/>
                </a:ln>
                <a:solidFill>
                  <a:srgbClr val="455560"/>
                </a:solidFill>
                <a:effectLst/>
                <a:uLnTx/>
                <a:uFillTx/>
                <a:latin typeface="Calibri"/>
                <a:ea typeface="+mn-ea"/>
                <a:cs typeface="Arial" pitchFamily="34" charset="0"/>
              </a:rPr>
              <a:t>Portfolio management</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dirty="0">
                <a:latin typeface="Calibri"/>
              </a:rPr>
              <a:t>Stockholder accountability</a:t>
            </a:r>
          </a:p>
          <a:p>
            <a:pPr indent="-285750">
              <a:lnSpc>
                <a:spcPct val="100000"/>
              </a:lnSpc>
              <a:buClrTx/>
              <a:buFont typeface="Arial" panose="020B0604020202020204" pitchFamily="34" charset="0"/>
              <a:buChar char="–"/>
              <a:defRPr/>
            </a:pPr>
            <a:r>
              <a:rPr lang="en-US" altLang="en-US" b="1" dirty="0">
                <a:latin typeface="Calibri"/>
              </a:rPr>
              <a:t>These things will never go away</a:t>
            </a:r>
          </a:p>
          <a:p>
            <a:pPr indent="-285750">
              <a:lnSpc>
                <a:spcPct val="100000"/>
              </a:lnSpc>
              <a:buClrTx/>
              <a:buFont typeface="Arial" panose="020B0604020202020204" pitchFamily="34" charset="0"/>
              <a:buChar char="–"/>
              <a:defRPr/>
            </a:pPr>
            <a:r>
              <a:rPr lang="en-US" altLang="en-US" dirty="0">
                <a:latin typeface="Calibri"/>
              </a:rPr>
              <a:t>However, we provide numbers that have little chance of happening exactly.  </a:t>
            </a:r>
          </a:p>
          <a:p>
            <a:pPr indent="-285750">
              <a:lnSpc>
                <a:spcPct val="100000"/>
              </a:lnSpc>
              <a:buClrTx/>
              <a:buFont typeface="Arial" panose="020B0604020202020204" pitchFamily="34" charset="0"/>
              <a:buChar char="–"/>
              <a:defRPr/>
            </a:pPr>
            <a:r>
              <a:rPr lang="en-US" altLang="en-US" dirty="0">
                <a:latin typeface="Calibri"/>
              </a:rPr>
              <a:t>Even a Format 1’s best case / worst case / most likely, though better – doesn’t give proper context </a:t>
            </a:r>
          </a:p>
        </p:txBody>
      </p:sp>
      <p:sp>
        <p:nvSpPr>
          <p:cNvPr id="5" name="TextBox 4"/>
          <p:cNvSpPr txBox="1"/>
          <p:nvPr/>
        </p:nvSpPr>
        <p:spPr>
          <a:xfrm>
            <a:off x="533400" y="5562600"/>
            <a:ext cx="82296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SO WHERE DO WE TURN FOR ANSWERS?!</a:t>
            </a:r>
            <a:endParaRPr lang="en-US" altLang="en-US" sz="2800" b="1" dirty="0">
              <a:solidFill>
                <a:schemeClr val="bg1"/>
              </a:solidFill>
              <a:latin typeface="Calibri"/>
              <a:cs typeface="Arial" pitchFamily="34" charset="0"/>
            </a:endParaRPr>
          </a:p>
        </p:txBody>
      </p:sp>
      <p:grpSp>
        <p:nvGrpSpPr>
          <p:cNvPr id="2" name="Group 11"/>
          <p:cNvGrpSpPr/>
          <p:nvPr/>
        </p:nvGrpSpPr>
        <p:grpSpPr>
          <a:xfrm>
            <a:off x="5181600" y="762000"/>
            <a:ext cx="3657600" cy="2546866"/>
            <a:chOff x="4724400" y="990600"/>
            <a:chExt cx="3657600" cy="2546866"/>
          </a:xfrm>
        </p:grpSpPr>
        <p:pic>
          <p:nvPicPr>
            <p:cNvPr id="2050" name="Picture 2"/>
            <p:cNvPicPr>
              <a:picLocks noChangeAspect="1" noChangeArrowheads="1"/>
            </p:cNvPicPr>
            <p:nvPr/>
          </p:nvPicPr>
          <p:blipFill>
            <a:blip r:embed="rId3" cstate="print"/>
            <a:srcRect/>
            <a:stretch>
              <a:fillRect/>
            </a:stretch>
          </p:blipFill>
          <p:spPr bwMode="auto">
            <a:xfrm>
              <a:off x="4724400" y="990600"/>
              <a:ext cx="3600577" cy="23526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248400" y="3352800"/>
              <a:ext cx="2133600" cy="184666"/>
            </a:xfrm>
            <a:prstGeom prst="rect">
              <a:avLst/>
            </a:prstGeom>
            <a:noFill/>
          </p:spPr>
          <p:txBody>
            <a:bodyPr wrap="square" rtlCol="0">
              <a:spAutoFit/>
            </a:bodyPr>
            <a:lstStyle/>
            <a:p>
              <a:r>
                <a:rPr lang="en-US" sz="600" dirty="0">
                  <a:solidFill>
                    <a:schemeClr val="bg1"/>
                  </a:solidFill>
                </a:rPr>
                <a:t>https:// julettemillien.com /</a:t>
              </a:r>
            </a:p>
          </p:txBody>
        </p:sp>
      </p:grpSp>
      <p:sp>
        <p:nvSpPr>
          <p:cNvPr id="11" name="TextBox 10"/>
          <p:cNvSpPr txBox="1"/>
          <p:nvPr/>
        </p:nvSpPr>
        <p:spPr>
          <a:xfrm>
            <a:off x="4267200" y="6477000"/>
            <a:ext cx="2133600" cy="184666"/>
          </a:xfrm>
          <a:prstGeom prst="rect">
            <a:avLst/>
          </a:prstGeom>
          <a:noFill/>
        </p:spPr>
        <p:txBody>
          <a:bodyPr wrap="square" rtlCol="0">
            <a:spAutoFit/>
          </a:bodyPr>
          <a:lstStyle/>
          <a:p>
            <a:r>
              <a:rPr lang="en-US" sz="600" dirty="0">
                <a:solidFill>
                  <a:schemeClr val="bg1"/>
                </a:solidFill>
              </a:rPr>
              <a:t>https:// julettemillien.com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5</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normAutofit/>
          </a:bodyPr>
          <a:lstStyle/>
          <a:p>
            <a:pPr eaLnBrk="1" hangingPunct="1"/>
            <a:r>
              <a:rPr lang="en-US" altLang="en-US" dirty="0"/>
              <a:t>Quantum Primer Part 1:  The Cat</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455560"/>
                </a:solidFill>
                <a:effectLst/>
                <a:uLnTx/>
                <a:uFillTx/>
                <a:latin typeface="Calibri"/>
                <a:ea typeface="+mn-ea"/>
                <a:cs typeface="Arial" pitchFamily="34" charset="0"/>
              </a:rPr>
              <a:t>We turn .</a:t>
            </a:r>
            <a:r>
              <a:rPr kumimoji="0" lang="en-US" altLang="en-US" sz="2400" b="0" i="0" u="none" strike="noStrike" kern="1200" cap="none" spc="0" normalizeH="0" noProof="0" dirty="0">
                <a:ln>
                  <a:noFill/>
                </a:ln>
                <a:solidFill>
                  <a:srgbClr val="455560"/>
                </a:solidFill>
                <a:effectLst/>
                <a:uLnTx/>
                <a:uFillTx/>
                <a:latin typeface="Calibri"/>
                <a:ea typeface="+mn-ea"/>
                <a:cs typeface="Arial" pitchFamily="34" charset="0"/>
              </a:rPr>
              <a:t> . . to a cat.</a:t>
            </a:r>
            <a:endParaRPr lang="en-US" altLang="en-US" dirty="0">
              <a:latin typeface="Calibri"/>
            </a:endParaRPr>
          </a:p>
        </p:txBody>
      </p:sp>
      <p:sp>
        <p:nvSpPr>
          <p:cNvPr id="5" name="TextBox 4"/>
          <p:cNvSpPr txBox="1"/>
          <p:nvPr/>
        </p:nvSpPr>
        <p:spPr>
          <a:xfrm>
            <a:off x="76200" y="569589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"I don't like it, and I'm sorry I ever had anything to do with it.“  - Erwin Schrödinger</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3074" name="Picture 2"/>
          <p:cNvPicPr>
            <a:picLocks noChangeAspect="1" noChangeArrowheads="1"/>
          </p:cNvPicPr>
          <p:nvPr/>
        </p:nvPicPr>
        <p:blipFill>
          <a:blip r:embed="rId3" cstate="print"/>
          <a:srcRect/>
          <a:stretch>
            <a:fillRect/>
          </a:stretch>
        </p:blipFill>
        <p:spPr bwMode="auto">
          <a:xfrm>
            <a:off x="6096000" y="2590800"/>
            <a:ext cx="2705100" cy="282318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304800" y="1524000"/>
            <a:ext cx="5267325" cy="3590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6</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normAutofit/>
          </a:bodyPr>
          <a:lstStyle/>
          <a:p>
            <a:pPr eaLnBrk="1" hangingPunct="1"/>
            <a:r>
              <a:rPr lang="en-US" altLang="en-US" dirty="0"/>
              <a:t>Quantum Primer Part 1:  The Cat</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455560"/>
                </a:solidFill>
                <a:effectLst/>
                <a:uLnTx/>
                <a:uFillTx/>
                <a:latin typeface="Calibri"/>
                <a:ea typeface="+mn-ea"/>
                <a:cs typeface="Arial" pitchFamily="34" charset="0"/>
              </a:rPr>
              <a:t>Schrodinger’s Cat</a:t>
            </a:r>
            <a:r>
              <a:rPr kumimoji="0" lang="en-US" altLang="en-US" sz="2400" b="0" i="0" u="none" strike="noStrike" kern="1200" cap="none" spc="0" normalizeH="0" noProof="0" dirty="0">
                <a:ln>
                  <a:noFill/>
                </a:ln>
                <a:solidFill>
                  <a:srgbClr val="455560"/>
                </a:solidFill>
                <a:effectLst/>
                <a:uLnTx/>
                <a:uFillTx/>
                <a:latin typeface="Calibri"/>
                <a:ea typeface="+mn-ea"/>
                <a:cs typeface="Arial" pitchFamily="34" charset="0"/>
              </a:rPr>
              <a:t> Alternate Theory </a:t>
            </a:r>
          </a:p>
          <a:p>
            <a:pPr lvl="1" indent="-342900">
              <a:lnSpc>
                <a:spcPct val="130000"/>
              </a:lnSpc>
              <a:buClr>
                <a:srgbClr val="007AC2"/>
              </a:buClr>
              <a:buFont typeface="Arial" panose="020B0604020202020204" pitchFamily="34" charset="0"/>
              <a:buChar char="•"/>
              <a:defRPr/>
            </a:pPr>
            <a:r>
              <a:rPr kumimoji="0" lang="en-US" altLang="en-US" sz="2200" b="0" i="0" u="none" strike="noStrike" kern="1200" cap="none" spc="0" normalizeH="0" noProof="0" dirty="0">
                <a:ln>
                  <a:noFill/>
                </a:ln>
                <a:solidFill>
                  <a:srgbClr val="455560"/>
                </a:solidFill>
                <a:effectLst/>
                <a:uLnTx/>
                <a:uFillTx/>
                <a:latin typeface="Calibri"/>
                <a:ea typeface="+mn-ea"/>
                <a:cs typeface="Arial" pitchFamily="34" charset="0"/>
              </a:rPr>
              <a:t>(AKA the pessimist program manager)</a:t>
            </a:r>
            <a:endParaRPr lang="en-US" altLang="en-US" dirty="0">
              <a:latin typeface="Calibri"/>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pic>
        <p:nvPicPr>
          <p:cNvPr id="4098" name="Picture 2"/>
          <p:cNvPicPr>
            <a:picLocks noChangeAspect="1" noChangeArrowheads="1"/>
          </p:cNvPicPr>
          <p:nvPr/>
        </p:nvPicPr>
        <p:blipFill>
          <a:blip r:embed="rId3" cstate="print"/>
          <a:srcRect/>
          <a:stretch>
            <a:fillRect/>
          </a:stretch>
        </p:blipFill>
        <p:spPr bwMode="auto">
          <a:xfrm>
            <a:off x="2743200" y="2209800"/>
            <a:ext cx="3429000" cy="34004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7</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normAutofit/>
          </a:bodyPr>
          <a:lstStyle/>
          <a:p>
            <a:pPr eaLnBrk="1" hangingPunct="1"/>
            <a:r>
              <a:rPr lang="en-US" altLang="en-US" dirty="0"/>
              <a:t>Quantum Primer Part 1:  The Cat</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Standard EAC analysis for the cat:</a:t>
            </a:r>
          </a:p>
          <a:p>
            <a:pPr lvl="1" indent="-342900">
              <a:lnSpc>
                <a:spcPct val="130000"/>
              </a:lnSpc>
              <a:buClr>
                <a:srgbClr val="007AC2"/>
              </a:buClr>
              <a:buFont typeface="Arial" panose="020B0604020202020204" pitchFamily="34" charset="0"/>
              <a:buChar char="•"/>
              <a:defRPr/>
            </a:pPr>
            <a:r>
              <a:rPr lang="en-US" altLang="en-US" dirty="0">
                <a:latin typeface="Calibri"/>
              </a:rPr>
              <a:t>Risk:  Dead cat</a:t>
            </a:r>
          </a:p>
          <a:p>
            <a:pPr lvl="1" indent="-342900">
              <a:lnSpc>
                <a:spcPct val="130000"/>
              </a:lnSpc>
              <a:buClr>
                <a:srgbClr val="007AC2"/>
              </a:buClr>
              <a:buFont typeface="Arial" panose="020B0604020202020204" pitchFamily="34" charset="0"/>
              <a:buChar char="•"/>
              <a:defRPr/>
            </a:pPr>
            <a:r>
              <a:rPr lang="en-US" altLang="en-US" dirty="0">
                <a:latin typeface="Calibri"/>
              </a:rPr>
              <a:t>Probability: 50%</a:t>
            </a:r>
          </a:p>
          <a:p>
            <a:pPr lvl="1" indent="-342900">
              <a:lnSpc>
                <a:spcPct val="130000"/>
              </a:lnSpc>
              <a:buClr>
                <a:srgbClr val="007AC2"/>
              </a:buClr>
              <a:buFont typeface="Arial" panose="020B0604020202020204" pitchFamily="34" charset="0"/>
              <a:buChar char="•"/>
              <a:defRPr/>
            </a:pPr>
            <a:r>
              <a:rPr lang="en-US" altLang="en-US" dirty="0">
                <a:latin typeface="Calibri"/>
              </a:rPr>
              <a:t>CEAC (cat estimate at complete):  0.5 cats</a:t>
            </a:r>
          </a:p>
          <a:p>
            <a:pPr>
              <a:defRPr/>
            </a:pPr>
            <a:endParaRPr lang="en-US" altLang="en-US" dirty="0">
              <a:latin typeface="Calibri"/>
            </a:endParaRPr>
          </a:p>
          <a:p>
            <a:pPr>
              <a:defRPr/>
            </a:pPr>
            <a:endParaRPr lang="en-US" altLang="en-US" dirty="0">
              <a:latin typeface="Calibri"/>
            </a:endParaRPr>
          </a:p>
          <a:p>
            <a:pPr>
              <a:defRPr/>
            </a:pPr>
            <a:r>
              <a:rPr lang="en-US" altLang="en-US" dirty="0">
                <a:latin typeface="Calibri"/>
              </a:rPr>
              <a:t>Surely there is a better way. . .</a:t>
            </a:r>
          </a:p>
          <a:p>
            <a:pPr>
              <a:defRPr/>
            </a:pPr>
            <a:endParaRPr lang="en-US" altLang="en-US" dirty="0">
              <a:latin typeface="Calibri"/>
            </a:endParaRPr>
          </a:p>
        </p:txBody>
      </p:sp>
      <p:sp>
        <p:nvSpPr>
          <p:cNvPr id="5" name="TextBox 4"/>
          <p:cNvSpPr txBox="1"/>
          <p:nvPr/>
        </p:nvSpPr>
        <p:spPr>
          <a:xfrm>
            <a:off x="76200" y="335280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IS THIS WHAT WE’RE GIVING TO OUR CUSTOMERS ?!!</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8</a:t>
            </a:fld>
            <a:endParaRPr lang="en-US" altLang="en-US" sz="1400" dirty="0">
              <a:solidFill>
                <a:srgbClr val="FFFFFF"/>
              </a:solidFill>
              <a:latin typeface="Calibri" panose="020F0502020204030204" pitchFamily="34" charset="0"/>
            </a:endParaRPr>
          </a:p>
        </p:txBody>
      </p:sp>
      <p:sp>
        <p:nvSpPr>
          <p:cNvPr id="5123" name="Title 1"/>
          <p:cNvSpPr>
            <a:spLocks noGrp="1"/>
          </p:cNvSpPr>
          <p:nvPr>
            <p:ph type="title"/>
          </p:nvPr>
        </p:nvSpPr>
        <p:spPr>
          <a:xfrm>
            <a:off x="457200" y="0"/>
            <a:ext cx="8229600" cy="1143000"/>
          </a:xfrm>
        </p:spPr>
        <p:txBody>
          <a:bodyPr>
            <a:normAutofit fontScale="90000"/>
          </a:bodyPr>
          <a:lstStyle/>
          <a:p>
            <a:pPr eaLnBrk="1" hangingPunct="1"/>
            <a:r>
              <a:rPr lang="en-US" altLang="en-US" dirty="0"/>
              <a:t>Quantum Primer Part 2:  The Multiverse</a:t>
            </a:r>
          </a:p>
        </p:txBody>
      </p:sp>
      <p:sp>
        <p:nvSpPr>
          <p:cNvPr id="8" name="Content Placeholder 2"/>
          <p:cNvSpPr txBox="1">
            <a:spLocks/>
          </p:cNvSpPr>
          <p:nvPr/>
        </p:nvSpPr>
        <p:spPr bwMode="auto">
          <a:xfrm>
            <a:off x="76200" y="838200"/>
            <a:ext cx="8763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007AC2"/>
              </a:buClr>
              <a:buFont typeface="Arial" panose="020B0604020202020204" pitchFamily="34" charset="0"/>
              <a:buChar char="•"/>
              <a:defRPr lang="en-US" sz="2400" kern="1200" dirty="0" smtClean="0">
                <a:solidFill>
                  <a:srgbClr val="455560"/>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200" kern="1200" dirty="0" smtClean="0">
                <a:solidFill>
                  <a:srgbClr val="455560"/>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sz="2000" kern="1200" dirty="0" smtClean="0">
                <a:solidFill>
                  <a:srgbClr val="455560"/>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sz="1800" kern="1200" dirty="0" smtClean="0">
                <a:solidFill>
                  <a:srgbClr val="455560"/>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sz="1600" kern="1200" dirty="0">
                <a:solidFill>
                  <a:srgbClr val="45556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
                <a:srgbClr val="007AC2"/>
              </a:buClr>
              <a:buSzTx/>
              <a:buFont typeface="Arial" panose="020B0604020202020204" pitchFamily="34" charset="0"/>
              <a:buChar char="•"/>
              <a:tabLst/>
              <a:defRPr/>
            </a:pPr>
            <a:r>
              <a:rPr lang="en-US" altLang="en-US" dirty="0">
                <a:latin typeface="Calibri"/>
              </a:rPr>
              <a:t>Quantum theory gives us the answer, which makes more sense:</a:t>
            </a:r>
          </a:p>
          <a:p>
            <a:pPr lvl="1" indent="-342900">
              <a:lnSpc>
                <a:spcPct val="130000"/>
              </a:lnSpc>
              <a:buClr>
                <a:srgbClr val="007AC2"/>
              </a:buClr>
              <a:buFont typeface="Arial" panose="020B0604020202020204" pitchFamily="34" charset="0"/>
              <a:buChar char="•"/>
              <a:defRPr/>
            </a:pPr>
            <a:r>
              <a:rPr lang="en-US" altLang="en-US" dirty="0">
                <a:latin typeface="Calibri"/>
              </a:rPr>
              <a:t>The cat is both alive and dead--until we observe reality</a:t>
            </a:r>
          </a:p>
          <a:p>
            <a:pPr lvl="1" indent="-342900">
              <a:lnSpc>
                <a:spcPct val="130000"/>
              </a:lnSpc>
              <a:buClr>
                <a:srgbClr val="007AC2"/>
              </a:buClr>
              <a:buFont typeface="Arial" panose="020B0604020202020204" pitchFamily="34" charset="0"/>
              <a:buChar char="•"/>
              <a:defRPr/>
            </a:pPr>
            <a:r>
              <a:rPr lang="en-US" altLang="en-US" dirty="0">
                <a:latin typeface="Calibri"/>
              </a:rPr>
              <a:t>The probability determines, on average, what will happen</a:t>
            </a:r>
          </a:p>
          <a:p>
            <a:pPr lvl="1" indent="-342900">
              <a:lnSpc>
                <a:spcPct val="130000"/>
              </a:lnSpc>
              <a:buClr>
                <a:srgbClr val="007AC2"/>
              </a:buClr>
              <a:buFont typeface="Arial" panose="020B0604020202020204" pitchFamily="34" charset="0"/>
              <a:buChar char="•"/>
              <a:defRPr/>
            </a:pPr>
            <a:r>
              <a:rPr lang="en-US" altLang="en-US" dirty="0">
                <a:latin typeface="Calibri"/>
              </a:rPr>
              <a:t>However, the cat will be 100% alive or 100% dead</a:t>
            </a:r>
          </a:p>
          <a:p>
            <a:pPr lvl="1" indent="-342900">
              <a:lnSpc>
                <a:spcPct val="130000"/>
              </a:lnSpc>
              <a:buClr>
                <a:srgbClr val="007AC2"/>
              </a:buClr>
              <a:buFont typeface="Arial" panose="020B0604020202020204" pitchFamily="34" charset="0"/>
              <a:buChar char="•"/>
              <a:defRPr/>
            </a:pPr>
            <a:r>
              <a:rPr lang="en-US" altLang="en-US" dirty="0">
                <a:latin typeface="Calibri"/>
              </a:rPr>
              <a:t>This requires the universe to split</a:t>
            </a:r>
          </a:p>
          <a:p>
            <a:pPr lvl="2" indent="-342900">
              <a:lnSpc>
                <a:spcPct val="130000"/>
              </a:lnSpc>
              <a:buClr>
                <a:srgbClr val="007AC2"/>
              </a:buClr>
              <a:defRPr/>
            </a:pPr>
            <a:r>
              <a:rPr lang="en-US" altLang="en-US" dirty="0">
                <a:latin typeface="Calibri"/>
              </a:rPr>
              <a:t>In one universe, there is a live cat</a:t>
            </a:r>
          </a:p>
          <a:p>
            <a:pPr lvl="2" indent="-342900">
              <a:lnSpc>
                <a:spcPct val="130000"/>
              </a:lnSpc>
              <a:buClr>
                <a:srgbClr val="007AC2"/>
              </a:buClr>
              <a:defRPr/>
            </a:pPr>
            <a:r>
              <a:rPr lang="en-US" altLang="en-US" dirty="0">
                <a:latin typeface="Calibri"/>
              </a:rPr>
              <a:t>In another, there is a dead cat</a:t>
            </a:r>
          </a:p>
          <a:p>
            <a:pPr>
              <a:defRPr/>
            </a:pPr>
            <a:endParaRPr lang="en-US" altLang="en-US" dirty="0">
              <a:latin typeface="Calibri"/>
            </a:endParaRPr>
          </a:p>
        </p:txBody>
      </p:sp>
      <p:sp>
        <p:nvSpPr>
          <p:cNvPr id="11" name="TextBox 10"/>
          <p:cNvSpPr txBox="1"/>
          <p:nvPr/>
        </p:nvSpPr>
        <p:spPr>
          <a:xfrm>
            <a:off x="3581400" y="6400800"/>
            <a:ext cx="2133600" cy="184666"/>
          </a:xfrm>
          <a:prstGeom prst="rect">
            <a:avLst/>
          </a:prstGeom>
          <a:noFill/>
        </p:spPr>
        <p:txBody>
          <a:bodyPr wrap="square" rtlCol="0">
            <a:spAutoFit/>
          </a:bodyPr>
          <a:lstStyle/>
          <a:p>
            <a:r>
              <a:rPr lang="en-US" sz="600" dirty="0">
                <a:solidFill>
                  <a:schemeClr val="bg1"/>
                </a:solidFill>
              </a:rPr>
              <a:t>en.wikipedia.org</a:t>
            </a:r>
          </a:p>
        </p:txBody>
      </p:sp>
      <p:sp>
        <p:nvSpPr>
          <p:cNvPr id="9" name="TextBox 8"/>
          <p:cNvSpPr txBox="1"/>
          <p:nvPr/>
        </p:nvSpPr>
        <p:spPr>
          <a:xfrm>
            <a:off x="76200" y="5695890"/>
            <a:ext cx="89154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There is not a universe where there is 0.5 cats</a:t>
            </a:r>
          </a:p>
        </p:txBody>
      </p:sp>
      <p:grpSp>
        <p:nvGrpSpPr>
          <p:cNvPr id="2" name="Group 12"/>
          <p:cNvGrpSpPr/>
          <p:nvPr/>
        </p:nvGrpSpPr>
        <p:grpSpPr>
          <a:xfrm>
            <a:off x="5334000" y="3429000"/>
            <a:ext cx="2914650" cy="2013466"/>
            <a:chOff x="5334000" y="3429000"/>
            <a:chExt cx="2914650" cy="2013466"/>
          </a:xfrm>
        </p:grpSpPr>
        <p:pic>
          <p:nvPicPr>
            <p:cNvPr id="5122" name="Picture 2"/>
            <p:cNvPicPr>
              <a:picLocks noChangeAspect="1" noChangeArrowheads="1"/>
            </p:cNvPicPr>
            <p:nvPr/>
          </p:nvPicPr>
          <p:blipFill>
            <a:blip r:embed="rId3" cstate="print"/>
            <a:srcRect/>
            <a:stretch>
              <a:fillRect/>
            </a:stretch>
          </p:blipFill>
          <p:spPr bwMode="auto">
            <a:xfrm>
              <a:off x="5334000" y="3429000"/>
              <a:ext cx="2914650" cy="184785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410200" y="5257800"/>
              <a:ext cx="2133600" cy="184666"/>
            </a:xfrm>
            <a:prstGeom prst="rect">
              <a:avLst/>
            </a:prstGeom>
            <a:noFill/>
          </p:spPr>
          <p:txBody>
            <a:bodyPr wrap="square" rtlCol="0">
              <a:spAutoFit/>
            </a:bodyPr>
            <a:lstStyle/>
            <a:p>
              <a:r>
                <a:rPr lang="en-US" sz="600" dirty="0">
                  <a:solidFill>
                    <a:schemeClr val="bg1"/>
                  </a:solidFill>
                </a:rPr>
                <a:t>en.wikipedia.org</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2"/>
          </p:nvPr>
        </p:nvSpPr>
        <p:spPr bwMode="auto">
          <a:xfrm>
            <a:off x="7010400" y="6356350"/>
            <a:ext cx="2133600" cy="3651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ABF53-653E-4953-9505-18B7A9EAEEE3}" type="slidenum">
              <a:rPr lang="en-US" altLang="en-US" sz="1400">
                <a:solidFill>
                  <a:srgbClr val="FFFFFF"/>
                </a:solidFill>
                <a:latin typeface="Calibri" panose="020F0502020204030204" pitchFamily="34" charset="0"/>
              </a:rPr>
              <a:pPr eaLnBrk="1" hangingPunct="1"/>
              <a:t>9</a:t>
            </a:fld>
            <a:endParaRPr lang="en-US" altLang="en-US" sz="1400" dirty="0">
              <a:solidFill>
                <a:srgbClr val="FFFFFF"/>
              </a:solidFill>
              <a:latin typeface="Calibri" panose="020F0502020204030204" pitchFamily="34" charset="0"/>
            </a:endParaRPr>
          </a:p>
        </p:txBody>
      </p:sp>
      <p:sp>
        <p:nvSpPr>
          <p:cNvPr id="10" name="Title 1"/>
          <p:cNvSpPr>
            <a:spLocks noGrp="1"/>
          </p:cNvSpPr>
          <p:nvPr>
            <p:ph type="title"/>
          </p:nvPr>
        </p:nvSpPr>
        <p:spPr>
          <a:xfrm>
            <a:off x="0" y="0"/>
            <a:ext cx="9144000" cy="838199"/>
          </a:xfrm>
        </p:spPr>
        <p:txBody>
          <a:bodyPr>
            <a:normAutofit/>
          </a:bodyPr>
          <a:lstStyle/>
          <a:p>
            <a:pPr eaLnBrk="1" hangingPunct="1"/>
            <a:r>
              <a:rPr lang="en-US" altLang="en-US" dirty="0"/>
              <a:t>Quantum Primer Part 2:  The Multiverse</a:t>
            </a:r>
          </a:p>
        </p:txBody>
      </p:sp>
      <p:sp>
        <p:nvSpPr>
          <p:cNvPr id="5" name="TextBox 4"/>
          <p:cNvSpPr txBox="1"/>
          <p:nvPr/>
        </p:nvSpPr>
        <p:spPr>
          <a:xfrm>
            <a:off x="762000" y="2438400"/>
            <a:ext cx="74676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SEE?  DOESN’T THAT MAKE MORE SENSE?</a:t>
            </a:r>
            <a:endParaRPr lang="en-US" altLang="en-US" sz="2800" b="1" dirty="0">
              <a:solidFill>
                <a:schemeClr val="bg1"/>
              </a:solidFill>
              <a:latin typeface="Calibri"/>
              <a:cs typeface="Arial" pitchFamily="34" charset="0"/>
            </a:endParaRPr>
          </a:p>
        </p:txBody>
      </p:sp>
      <p:sp>
        <p:nvSpPr>
          <p:cNvPr id="11" name="TextBox 10"/>
          <p:cNvSpPr txBox="1"/>
          <p:nvPr/>
        </p:nvSpPr>
        <p:spPr>
          <a:xfrm>
            <a:off x="3581400" y="6400800"/>
            <a:ext cx="2133600" cy="276999"/>
          </a:xfrm>
          <a:prstGeom prst="rect">
            <a:avLst/>
          </a:prstGeom>
          <a:noFill/>
        </p:spPr>
        <p:txBody>
          <a:bodyPr wrap="square" rtlCol="0">
            <a:spAutoFit/>
          </a:bodyPr>
          <a:lstStyle/>
          <a:p>
            <a:r>
              <a:rPr lang="en-US" sz="600" dirty="0">
                <a:solidFill>
                  <a:schemeClr val="bg1"/>
                </a:solidFill>
              </a:rPr>
              <a:t>http://www.buzzle.com/articles/the-schrodingers-cat-paradox-explained.html</a:t>
            </a:r>
          </a:p>
        </p:txBody>
      </p:sp>
      <p:sp>
        <p:nvSpPr>
          <p:cNvPr id="9" name="TextBox 8"/>
          <p:cNvSpPr txBox="1"/>
          <p:nvPr/>
        </p:nvSpPr>
        <p:spPr>
          <a:xfrm>
            <a:off x="2514600" y="4933890"/>
            <a:ext cx="3810000" cy="400110"/>
          </a:xfrm>
          <a:prstGeom prst="rect">
            <a:avLst/>
          </a:prstGeom>
          <a:solidFill>
            <a:srgbClr val="076988"/>
          </a:solidFill>
        </p:spPr>
        <p:txBody>
          <a:bodyPr wrap="square" rtlCol="0">
            <a:spAutoFit/>
          </a:bodyPr>
          <a:lstStyle/>
          <a:p>
            <a:pPr algn="ctr"/>
            <a:r>
              <a:rPr lang="en-US" altLang="en-US" sz="2000" b="1" dirty="0">
                <a:solidFill>
                  <a:schemeClr val="bg1"/>
                </a:solidFill>
                <a:latin typeface="Calibri"/>
              </a:rPr>
              <a:t>STAY WITH ME HERE. . .</a:t>
            </a:r>
            <a:endParaRPr lang="en-US" altLang="en-US" sz="2800" b="1" dirty="0">
              <a:solidFill>
                <a:schemeClr val="bg1"/>
              </a:solidFill>
              <a:latin typeface="Calibri"/>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211</TotalTime>
  <Words>1545</Words>
  <Application>Microsoft Office PowerPoint</Application>
  <PresentationFormat>On-screen Show (4:3)</PresentationFormat>
  <Paragraphs>221</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Lucida Sans Unicode</vt:lpstr>
      <vt:lpstr>Verdana</vt:lpstr>
      <vt:lpstr>Wingdings 2</vt:lpstr>
      <vt:lpstr>Wingdings 3</vt:lpstr>
      <vt:lpstr>Concourse</vt:lpstr>
      <vt:lpstr>PowerPoint Presentation</vt:lpstr>
      <vt:lpstr>Expected Key Takeaways for Participants</vt:lpstr>
      <vt:lpstr>The Burning Platform</vt:lpstr>
      <vt:lpstr>Basic EAC Analysis</vt:lpstr>
      <vt:lpstr>Quantum Primer Part 1:  The Cat</vt:lpstr>
      <vt:lpstr>Quantum Primer Part 1:  The Cat</vt:lpstr>
      <vt:lpstr>Quantum Primer Part 1:  The Cat</vt:lpstr>
      <vt:lpstr>Quantum Primer Part 2:  The Multiverse</vt:lpstr>
      <vt:lpstr>Quantum Primer Part 2:  The Multiverse</vt:lpstr>
      <vt:lpstr>Quantum Primer Part 2:  The Multiverse</vt:lpstr>
      <vt:lpstr>Your EAC Multiverse</vt:lpstr>
      <vt:lpstr>Your EAC Multiverse</vt:lpstr>
      <vt:lpstr>EAC Multiverse Basics</vt:lpstr>
      <vt:lpstr>EAC Multiverse Visualized</vt:lpstr>
      <vt:lpstr>EAC Multiverse Visualized</vt:lpstr>
      <vt:lpstr>EAC Multiverse Visualized</vt:lpstr>
      <vt:lpstr>EXAMPLES</vt:lpstr>
      <vt:lpstr>EXAMPLES</vt:lpstr>
      <vt:lpstr>EXAMPLES</vt:lpstr>
      <vt:lpstr>EXAMPLES</vt:lpstr>
      <vt:lpstr>EXAMPLES</vt:lpstr>
      <vt:lpstr>EXAMPLES</vt:lpstr>
      <vt:lpstr>EAC Multiverse Takeaway</vt:lpstr>
      <vt:lpstr>Demonstration</vt:lpstr>
      <vt:lpstr>Conclusion</vt:lpstr>
      <vt:lpstr>Conclusion</vt:lpstr>
      <vt:lpstr>Party Favor</vt:lpstr>
      <vt:lpstr>Preview of Next Version (coming Fall 2017)</vt:lpstr>
      <vt:lpstr>PowerPoint Presentation</vt:lpstr>
    </vt:vector>
  </TitlesOfParts>
  <Company>Orbital Sciences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eskuen</dc:creator>
  <cp:lastModifiedBy>Megan Jones</cp:lastModifiedBy>
  <cp:revision>3</cp:revision>
  <dcterms:created xsi:type="dcterms:W3CDTF">2017-05-02T19:54:59Z</dcterms:created>
  <dcterms:modified xsi:type="dcterms:W3CDTF">2017-06-16T16:59:51Z</dcterms:modified>
</cp:coreProperties>
</file>